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65"/>
  </p:notesMasterIdLst>
  <p:sldIdLst>
    <p:sldId id="256" r:id="rId4"/>
    <p:sldId id="263" r:id="rId5"/>
    <p:sldId id="262" r:id="rId6"/>
    <p:sldId id="270" r:id="rId7"/>
    <p:sldId id="266" r:id="rId8"/>
    <p:sldId id="257" r:id="rId9"/>
    <p:sldId id="261" r:id="rId10"/>
    <p:sldId id="264" r:id="rId11"/>
    <p:sldId id="265" r:id="rId12"/>
    <p:sldId id="267" r:id="rId13"/>
    <p:sldId id="268" r:id="rId14"/>
    <p:sldId id="281" r:id="rId15"/>
    <p:sldId id="284" r:id="rId16"/>
    <p:sldId id="285" r:id="rId17"/>
    <p:sldId id="272" r:id="rId18"/>
    <p:sldId id="269" r:id="rId19"/>
    <p:sldId id="271" r:id="rId20"/>
    <p:sldId id="278" r:id="rId21"/>
    <p:sldId id="280" r:id="rId22"/>
    <p:sldId id="279" r:id="rId23"/>
    <p:sldId id="282" r:id="rId24"/>
    <p:sldId id="283" r:id="rId25"/>
    <p:sldId id="300" r:id="rId26"/>
    <p:sldId id="260" r:id="rId27"/>
    <p:sldId id="273" r:id="rId28"/>
    <p:sldId id="275" r:id="rId29"/>
    <p:sldId id="258" r:id="rId30"/>
    <p:sldId id="287" r:id="rId31"/>
    <p:sldId id="318" r:id="rId32"/>
    <p:sldId id="316" r:id="rId33"/>
    <p:sldId id="317" r:id="rId34"/>
    <p:sldId id="314" r:id="rId35"/>
    <p:sldId id="315" r:id="rId36"/>
    <p:sldId id="276" r:id="rId37"/>
    <p:sldId id="277" r:id="rId38"/>
    <p:sldId id="286" r:id="rId39"/>
    <p:sldId id="288" r:id="rId40"/>
    <p:sldId id="295" r:id="rId41"/>
    <p:sldId id="296" r:id="rId42"/>
    <p:sldId id="297" r:id="rId43"/>
    <p:sldId id="298" r:id="rId44"/>
    <p:sldId id="299" r:id="rId45"/>
    <p:sldId id="289" r:id="rId46"/>
    <p:sldId id="290" r:id="rId47"/>
    <p:sldId id="291" r:id="rId48"/>
    <p:sldId id="292" r:id="rId49"/>
    <p:sldId id="293" r:id="rId50"/>
    <p:sldId id="294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66B2FC0-E578-484B-B358-F5DC6A4E01F6}">
          <p14:sldIdLst>
            <p14:sldId id="256"/>
          </p14:sldIdLst>
        </p14:section>
        <p14:section name="related work" id="{DCFC833A-CBEF-4BBB-AF43-2538EC2EA565}">
          <p14:sldIdLst>
            <p14:sldId id="263"/>
            <p14:sldId id="262"/>
            <p14:sldId id="270"/>
            <p14:sldId id="266"/>
            <p14:sldId id="257"/>
            <p14:sldId id="261"/>
            <p14:sldId id="264"/>
            <p14:sldId id="265"/>
            <p14:sldId id="267"/>
            <p14:sldId id="268"/>
            <p14:sldId id="281"/>
            <p14:sldId id="284"/>
            <p14:sldId id="285"/>
          </p14:sldIdLst>
        </p14:section>
        <p14:section name="Dataset" id="{0EDD3891-0B1F-43D4-9941-DB7382805A5C}">
          <p14:sldIdLst>
            <p14:sldId id="272"/>
            <p14:sldId id="269"/>
            <p14:sldId id="271"/>
            <p14:sldId id="278"/>
            <p14:sldId id="280"/>
            <p14:sldId id="279"/>
            <p14:sldId id="282"/>
            <p14:sldId id="283"/>
            <p14:sldId id="300"/>
          </p14:sldIdLst>
        </p14:section>
        <p14:section name="idea" id="{3BFCFD02-13F1-4941-BDCF-3A8B07BD723B}">
          <p14:sldIdLst>
            <p14:sldId id="260"/>
            <p14:sldId id="273"/>
            <p14:sldId id="275"/>
            <p14:sldId id="258"/>
            <p14:sldId id="287"/>
            <p14:sldId id="318"/>
            <p14:sldId id="316"/>
            <p14:sldId id="317"/>
          </p14:sldIdLst>
        </p14:section>
        <p14:section name="experiment" id="{3B7C67C5-F82C-4057-AD03-5B46C3257DDE}">
          <p14:sldIdLst>
            <p14:sldId id="314"/>
            <p14:sldId id="315"/>
            <p14:sldId id="276"/>
            <p14:sldId id="277"/>
            <p14:sldId id="286"/>
            <p14:sldId id="288"/>
          </p14:sldIdLst>
        </p14:section>
        <p14:section name="Chaoyu Xie" id="{140D102C-9821-4FC2-9699-1D44A262C65F}">
          <p14:sldIdLst>
            <p14:sldId id="295"/>
            <p14:sldId id="296"/>
            <p14:sldId id="297"/>
            <p14:sldId id="298"/>
            <p14:sldId id="299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xie8.4" id="{48D1FBB6-53C8-4BE0-9405-9CD5A81CE5C6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96582" autoAdjust="0"/>
  </p:normalViewPr>
  <p:slideViewPr>
    <p:cSldViewPr snapToGrid="0">
      <p:cViewPr>
        <p:scale>
          <a:sx n="100" d="100"/>
          <a:sy n="100" d="100"/>
        </p:scale>
        <p:origin x="-5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ADDE5-576F-4D80-B9BD-12DF2A282E2F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FD96C-73F8-4076-B595-723FA15EB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288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Torch7</a:t>
            </a:r>
            <a:r>
              <a:rPr lang="zh-CN" altLang="en-US" dirty="0" smtClean="0"/>
              <a:t>这个框架早就过时了，一直也没什么人用，所以出了问题在网上搜资料也很少，基本都得自己试，花了大量的时间配环境。。写了差不多</a:t>
            </a:r>
            <a:r>
              <a:rPr lang="en-US" altLang="zh-CN" dirty="0" smtClean="0"/>
              <a:t>10</a:t>
            </a:r>
            <a:r>
              <a:rPr lang="zh-CN" altLang="en-US" dirty="0" smtClean="0"/>
              <a:t>页的配置文档。。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加一些已有的层应该是没问题的，但是如果想要改基本层的功能就不知道麻不麻烦。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D96C-73F8-4076-B595-723FA15EB93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637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优点是</a:t>
            </a:r>
            <a:r>
              <a:rPr lang="en-US" altLang="zh-CN" dirty="0" smtClean="0"/>
              <a:t>end-to-end</a:t>
            </a:r>
            <a:r>
              <a:rPr lang="zh-CN" altLang="en-US" dirty="0" smtClean="0"/>
              <a:t>，直接在全景图上做。</a:t>
            </a:r>
            <a:endParaRPr lang="en-US" altLang="zh-CN" dirty="0" smtClean="0"/>
          </a:p>
          <a:p>
            <a:r>
              <a:rPr lang="zh-CN" altLang="en-US" dirty="0" smtClean="0"/>
              <a:t>只有</a:t>
            </a:r>
            <a:r>
              <a:rPr lang="en-US" altLang="zh-CN" dirty="0" err="1" smtClean="0"/>
              <a:t>panocontext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500</a:t>
            </a:r>
            <a:r>
              <a:rPr lang="zh-CN" altLang="en-US" dirty="0" smtClean="0"/>
              <a:t>张图，有点少，</a:t>
            </a:r>
            <a:r>
              <a:rPr lang="en-US" altLang="zh-CN" dirty="0" smtClean="0"/>
              <a:t>Stanford 2D-3D,</a:t>
            </a:r>
            <a:r>
              <a:rPr lang="zh-CN" altLang="en-US" dirty="0" smtClean="0"/>
              <a:t>应该是没有直接的</a:t>
            </a:r>
            <a:r>
              <a:rPr lang="en-US" altLang="zh-CN" dirty="0" smtClean="0"/>
              <a:t>bounding box</a:t>
            </a:r>
            <a:r>
              <a:rPr lang="zh-CN" altLang="en-US" dirty="0" smtClean="0"/>
              <a:t>的标注，但是给了一个类似</a:t>
            </a:r>
            <a:r>
              <a:rPr lang="en-US" altLang="zh-CN" dirty="0" smtClean="0"/>
              <a:t>voxel</a:t>
            </a:r>
            <a:r>
              <a:rPr lang="zh-CN" altLang="en-US" dirty="0" smtClean="0"/>
              <a:t>的室内表达，可能可以间接得到。</a:t>
            </a:r>
            <a:endParaRPr lang="en-US" altLang="zh-CN" dirty="0" smtClean="0"/>
          </a:p>
          <a:p>
            <a:r>
              <a:rPr lang="zh-CN" altLang="en-US" dirty="0" smtClean="0"/>
              <a:t>主要是觉得在全景这种有畸变的情况下，学不学的好</a:t>
            </a:r>
            <a:r>
              <a:rPr lang="en-US" altLang="zh-CN" dirty="0" smtClean="0"/>
              <a:t>detection</a:t>
            </a:r>
            <a:r>
              <a:rPr lang="zh-CN" altLang="en-US" dirty="0" smtClean="0"/>
              <a:t>问题，这件事不好说。。</a:t>
            </a:r>
            <a:endParaRPr lang="en-US" altLang="zh-CN" dirty="0" smtClean="0"/>
          </a:p>
          <a:p>
            <a:r>
              <a:rPr lang="zh-CN" altLang="en-US" dirty="0" smtClean="0"/>
              <a:t>最后如果按照这种流程，需要用图像拼接拼成全景图，对这个输入的要求就很高了。。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D96C-73F8-4076-B595-723FA15EB93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082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这其实算一个新的</a:t>
            </a:r>
            <a:r>
              <a:rPr lang="en-US" altLang="zh-CN" dirty="0" smtClean="0"/>
              <a:t>task</a:t>
            </a:r>
            <a:r>
              <a:rPr lang="zh-CN" altLang="en-US" dirty="0" smtClean="0"/>
              <a:t>，即</a:t>
            </a:r>
            <a:r>
              <a:rPr lang="en-US" altLang="zh-CN" dirty="0" smtClean="0"/>
              <a:t>multi-view</a:t>
            </a:r>
            <a:r>
              <a:rPr lang="zh-CN" altLang="en-US" dirty="0" smtClean="0"/>
              <a:t>的</a:t>
            </a:r>
            <a:r>
              <a:rPr lang="en-US" altLang="zh-CN" baseline="0" dirty="0" smtClean="0"/>
              <a:t>3d layout estimation</a:t>
            </a:r>
            <a:r>
              <a:rPr lang="zh-CN" altLang="en-US" baseline="0" dirty="0" smtClean="0"/>
              <a:t>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第一个想法是充分利用在</a:t>
            </a:r>
            <a:r>
              <a:rPr lang="en-US" altLang="zh-CN" baseline="0" dirty="0" smtClean="0"/>
              <a:t>2D</a:t>
            </a:r>
            <a:r>
              <a:rPr lang="zh-CN" altLang="en-US" baseline="0" dirty="0" smtClean="0"/>
              <a:t>透视图像上现有的网络和技术，以及已经训练好的模型。</a:t>
            </a:r>
            <a:r>
              <a:rPr lang="en-US" altLang="zh-CN" baseline="0" dirty="0" smtClean="0"/>
              <a:t>(</a:t>
            </a:r>
            <a:r>
              <a:rPr lang="zh-CN" altLang="en-US" baseline="0" dirty="0" smtClean="0"/>
              <a:t>解决数据量的问题</a:t>
            </a:r>
            <a:r>
              <a:rPr lang="en-US" altLang="zh-CN" baseline="0" dirty="0" smtClean="0"/>
              <a:t>)</a:t>
            </a:r>
          </a:p>
          <a:p>
            <a:r>
              <a:rPr lang="zh-CN" altLang="en-US" baseline="0" dirty="0" smtClean="0"/>
              <a:t>再一个我觉得多个视角的图片，相对于全景来说，应该是具备更多信息的。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这些更多的信息来源于不同视角相机间的</a:t>
            </a:r>
            <a:r>
              <a:rPr lang="en-US" altLang="zh-CN" baseline="0" dirty="0" smtClean="0"/>
              <a:t>overlap</a:t>
            </a:r>
            <a:r>
              <a:rPr lang="zh-CN" altLang="en-US" baseline="0" dirty="0" smtClean="0"/>
              <a:t>，如果只是把</a:t>
            </a:r>
            <a:r>
              <a:rPr lang="en-US" altLang="zh-CN" baseline="0" dirty="0" smtClean="0"/>
              <a:t>multi-view</a:t>
            </a:r>
            <a:r>
              <a:rPr lang="zh-CN" altLang="en-US" baseline="0" dirty="0" smtClean="0"/>
              <a:t>做拼接，生成了全景图做为输入，感觉浪费了很多信息。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这些不同视角的图片，我觉得可以提高</a:t>
            </a:r>
            <a:r>
              <a:rPr lang="en-US" altLang="zh-CN" baseline="0" dirty="0" smtClean="0"/>
              <a:t>layout estimation/object detection</a:t>
            </a:r>
            <a:r>
              <a:rPr lang="zh-CN" altLang="en-US" baseline="0" dirty="0" smtClean="0"/>
              <a:t>的效果。比如对布局估计，</a:t>
            </a:r>
            <a:r>
              <a:rPr lang="en-US" altLang="zh-CN" baseline="0" dirty="0" smtClean="0"/>
              <a:t>4</a:t>
            </a:r>
            <a:r>
              <a:rPr lang="zh-CN" altLang="en-US" baseline="0" dirty="0" smtClean="0"/>
              <a:t>面墙找的点就会比其他的准。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所以我觉得直接把多个视角图片作为输入。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D96C-73F8-4076-B595-723FA15EB93C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20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这其实算一个新的</a:t>
            </a:r>
            <a:r>
              <a:rPr lang="en-US" altLang="zh-CN" dirty="0" smtClean="0"/>
              <a:t>task</a:t>
            </a:r>
            <a:r>
              <a:rPr lang="zh-CN" altLang="en-US" dirty="0" smtClean="0"/>
              <a:t>，即</a:t>
            </a:r>
            <a:r>
              <a:rPr lang="en-US" altLang="zh-CN" dirty="0" smtClean="0"/>
              <a:t>multi-view</a:t>
            </a:r>
            <a:r>
              <a:rPr lang="zh-CN" altLang="en-US" dirty="0" smtClean="0"/>
              <a:t>的</a:t>
            </a:r>
            <a:r>
              <a:rPr lang="en-US" altLang="zh-CN" baseline="0" dirty="0" smtClean="0"/>
              <a:t>3d layout estimation</a:t>
            </a:r>
            <a:r>
              <a:rPr lang="zh-CN" altLang="en-US" baseline="0" dirty="0" smtClean="0"/>
              <a:t>。更像一个新的系统。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D96C-73F8-4076-B595-723FA15EB93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800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D96C-73F8-4076-B595-723FA15EB93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159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总结主要缺点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D96C-73F8-4076-B595-723FA15EB93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689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目前没做</a:t>
            </a:r>
            <a:r>
              <a:rPr lang="en-US" altLang="zh-CN" dirty="0" smtClean="0"/>
              <a:t>flip</a:t>
            </a:r>
            <a:r>
              <a:rPr lang="zh-CN" altLang="en-US" dirty="0" smtClean="0"/>
              <a:t>测试，做了之后应该会好一点，但是也不会好很多。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D96C-73F8-4076-B595-723FA15EB93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455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俯角</a:t>
            </a:r>
            <a:r>
              <a:rPr lang="en-US" altLang="zh-CN" dirty="0" smtClean="0"/>
              <a:t>90</a:t>
            </a:r>
            <a:r>
              <a:rPr lang="zh-CN" altLang="en-US" dirty="0" smtClean="0"/>
              <a:t>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B3A-EECB-4F18-96E1-B5906476FE08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44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80372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俯角</a:t>
            </a:r>
            <a:r>
              <a:rPr lang="en-US" altLang="zh-CN" dirty="0" smtClean="0"/>
              <a:t>120</a:t>
            </a:r>
            <a:r>
              <a:rPr lang="zh-CN" altLang="en-US" dirty="0" smtClean="0"/>
              <a:t>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B1B3A-EECB-4F18-96E1-B5906476FE08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45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22221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D96C-73F8-4076-B595-723FA15EB93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817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先</a:t>
            </a:r>
            <a:r>
              <a:rPr lang="en-US" altLang="zh-CN" dirty="0" smtClean="0"/>
              <a:t>end-to-end</a:t>
            </a:r>
            <a:r>
              <a:rPr lang="zh-CN" altLang="en-US" dirty="0" smtClean="0"/>
              <a:t>的生成右边的估计结果，然后再利用曼哈顿世界约束进行优化，得到左边的最终结果。</a:t>
            </a:r>
            <a:endParaRPr lang="en-US" altLang="zh-CN" dirty="0" smtClean="0"/>
          </a:p>
          <a:p>
            <a:r>
              <a:rPr lang="zh-CN" altLang="en-US" dirty="0" smtClean="0"/>
              <a:t>第一次开会的结果，然后我说当时看到之前有一篇文章可能做了</a:t>
            </a:r>
            <a:r>
              <a:rPr lang="en-US" altLang="zh-CN" dirty="0" smtClean="0"/>
              <a:t>object</a:t>
            </a:r>
            <a:r>
              <a:rPr lang="en-US" altLang="zh-CN" baseline="0" dirty="0" smtClean="0"/>
              <a:t> detection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layout estimation</a:t>
            </a:r>
            <a:r>
              <a:rPr lang="zh-CN" altLang="en-US" baseline="0" dirty="0" smtClean="0"/>
              <a:t>，就是提全景数据集的那篇</a:t>
            </a:r>
            <a:r>
              <a:rPr lang="en-US" altLang="zh-CN" baseline="0" dirty="0" smtClean="0"/>
              <a:t>paper</a:t>
            </a:r>
            <a:r>
              <a:rPr lang="zh-CN" altLang="en-US" baseline="0" dirty="0" smtClean="0"/>
              <a:t>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然后我就去看了下那篇。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D96C-73F8-4076-B595-723FA15EB93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384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渲染成</a:t>
            </a:r>
            <a:r>
              <a:rPr lang="en-US" altLang="zh-CN" dirty="0" smtClean="0"/>
              <a:t>3D</a:t>
            </a:r>
            <a:r>
              <a:rPr lang="zh-CN" altLang="en-US" dirty="0" smtClean="0"/>
              <a:t>表达的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没有</a:t>
            </a:r>
            <a:r>
              <a:rPr lang="en-US" altLang="zh-CN" dirty="0" smtClean="0"/>
              <a:t>release</a:t>
            </a:r>
            <a:r>
              <a:rPr lang="zh-CN" altLang="en-US" dirty="0" smtClean="0"/>
              <a:t>，在</a:t>
            </a:r>
            <a:r>
              <a:rPr lang="en-US" altLang="zh-CN" dirty="0" smtClean="0"/>
              <a:t>project web</a:t>
            </a:r>
            <a:r>
              <a:rPr lang="zh-CN" altLang="en-US" dirty="0" smtClean="0"/>
              <a:t>上没找到。</a:t>
            </a:r>
            <a:r>
              <a:rPr lang="en-US" altLang="zh-CN" dirty="0" err="1" smtClean="0"/>
              <a:t>panocontext</a:t>
            </a:r>
            <a:r>
              <a:rPr lang="zh-CN" altLang="en-US" dirty="0" smtClean="0"/>
              <a:t>的源码里也没看到。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D96C-73F8-4076-B595-723FA15EB93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278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GC</a:t>
            </a:r>
            <a:r>
              <a:rPr lang="zh-CN" altLang="en-US" dirty="0" smtClean="0"/>
              <a:t>也都是在</a:t>
            </a:r>
            <a:r>
              <a:rPr lang="en-US" altLang="zh-CN" dirty="0" smtClean="0"/>
              <a:t>perspective</a:t>
            </a:r>
            <a:r>
              <a:rPr lang="en-US" altLang="zh-CN" baseline="0" dirty="0" smtClean="0"/>
              <a:t> images</a:t>
            </a:r>
            <a:r>
              <a:rPr lang="zh-CN" altLang="en-US" baseline="0" dirty="0" smtClean="0"/>
              <a:t>上做。</a:t>
            </a:r>
            <a:endParaRPr lang="en-US" altLang="zh-CN" baseline="0" dirty="0" smtClean="0"/>
          </a:p>
          <a:p>
            <a:r>
              <a:rPr lang="en-US" altLang="zh-CN" dirty="0" smtClean="0"/>
              <a:t>first projects the panoramic image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into multiple overlapping perspective images, and then</a:t>
            </a:r>
          </a:p>
          <a:p>
            <a:r>
              <a:rPr lang="en-US" altLang="zh-CN" dirty="0" smtClean="0"/>
              <a:t>combines the feature maps back into a panoramic image.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D96C-73F8-4076-B595-723FA15EB93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891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主要是根据训练集的统计数据，得到以上两个先验。</a:t>
            </a:r>
            <a:endParaRPr lang="en-US" altLang="zh-CN" dirty="0" smtClean="0"/>
          </a:p>
          <a:p>
            <a:r>
              <a:rPr lang="en-US" altLang="zh-CN" dirty="0" smtClean="0"/>
              <a:t>Semantic</a:t>
            </a:r>
            <a:r>
              <a:rPr lang="en-US" altLang="zh-CN" baseline="0" dirty="0" smtClean="0"/>
              <a:t> type</a:t>
            </a:r>
            <a:r>
              <a:rPr lang="zh-CN" altLang="en-US" baseline="0" dirty="0" smtClean="0"/>
              <a:t>： 利用物体的尺寸，高宽比，在房间的相对位置。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Pairwise constraint: </a:t>
            </a:r>
            <a:r>
              <a:rPr lang="zh-CN" altLang="en-US" baseline="0" dirty="0" smtClean="0"/>
              <a:t>桌子附件一般有椅子。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D96C-73F8-4076-B595-723FA15EB93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265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先讲</a:t>
            </a:r>
            <a:r>
              <a:rPr lang="en-US" altLang="zh-CN" dirty="0" smtClean="0"/>
              <a:t>x</a:t>
            </a:r>
            <a:r>
              <a:rPr lang="zh-CN" altLang="en-US" dirty="0" smtClean="0"/>
              <a:t>和</a:t>
            </a:r>
            <a:r>
              <a:rPr lang="en-US" altLang="zh-CN" dirty="0" smtClean="0"/>
              <a:t>y</a:t>
            </a:r>
            <a:r>
              <a:rPr lang="zh-CN" altLang="en-US" dirty="0" smtClean="0"/>
              <a:t>的取值范围，分别是正负</a:t>
            </a:r>
            <a:r>
              <a:rPr lang="en-US" altLang="zh-CN" dirty="0" smtClean="0"/>
              <a:t>W/2</a:t>
            </a:r>
            <a:r>
              <a:rPr lang="zh-CN" altLang="en-US" dirty="0" smtClean="0"/>
              <a:t>和正负</a:t>
            </a:r>
            <a:r>
              <a:rPr lang="en-US" altLang="zh-CN" dirty="0" smtClean="0"/>
              <a:t>H/2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D96C-73F8-4076-B595-723FA15EB93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239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虽然是从</a:t>
            </a:r>
            <a:r>
              <a:rPr lang="en-US" altLang="zh-CN" dirty="0" err="1" smtClean="0"/>
              <a:t>panocontext</a:t>
            </a:r>
            <a:r>
              <a:rPr lang="zh-CN" altLang="en-US" dirty="0" smtClean="0"/>
              <a:t>来的数据，但是比</a:t>
            </a:r>
            <a:r>
              <a:rPr lang="en-US" altLang="zh-CN" dirty="0" err="1" smtClean="0"/>
              <a:t>panocontext</a:t>
            </a:r>
            <a:r>
              <a:rPr lang="zh-CN" altLang="en-US" dirty="0" smtClean="0"/>
              <a:t>整理的清楚多了</a:t>
            </a:r>
            <a:r>
              <a:rPr lang="en-US" altLang="zh-CN" dirty="0" smtClean="0"/>
              <a:t>…</a:t>
            </a:r>
            <a:r>
              <a:rPr lang="zh-CN" altLang="en-US" dirty="0" smtClean="0"/>
              <a:t>但是不知道为啥，感觉不全，</a:t>
            </a:r>
            <a:r>
              <a:rPr lang="en-US" altLang="zh-CN" dirty="0" err="1" smtClean="0"/>
              <a:t>panocontext</a:t>
            </a:r>
            <a:r>
              <a:rPr lang="zh-CN" altLang="en-US" dirty="0" smtClean="0"/>
              <a:t>的两个场景加起来应该有</a:t>
            </a:r>
            <a:r>
              <a:rPr lang="en-US" altLang="zh-CN" dirty="0" smtClean="0"/>
              <a:t>700</a:t>
            </a:r>
            <a:r>
              <a:rPr lang="zh-CN" altLang="en-US" dirty="0" smtClean="0"/>
              <a:t>多接近</a:t>
            </a:r>
            <a:r>
              <a:rPr lang="en-US" altLang="zh-CN" dirty="0" smtClean="0"/>
              <a:t>800</a:t>
            </a:r>
            <a:r>
              <a:rPr lang="zh-CN" altLang="en-US" dirty="0" smtClean="0"/>
              <a:t>张图。</a:t>
            </a:r>
            <a:endParaRPr lang="en-US" altLang="zh-CN" dirty="0" smtClean="0"/>
          </a:p>
          <a:p>
            <a:r>
              <a:rPr lang="zh-CN" altLang="en-US" dirty="0" smtClean="0"/>
              <a:t>同时还找作者要了下有没有单张的图像数据，作者说</a:t>
            </a:r>
            <a:r>
              <a:rPr lang="en-US" altLang="zh-CN" dirty="0" smtClean="0"/>
              <a:t>.t7</a:t>
            </a:r>
            <a:r>
              <a:rPr lang="zh-CN" altLang="en-US" dirty="0" smtClean="0"/>
              <a:t>里都有，本来以为</a:t>
            </a:r>
            <a:r>
              <a:rPr lang="en-US" altLang="zh-CN" dirty="0" smtClean="0"/>
              <a:t>.t7</a:t>
            </a:r>
            <a:r>
              <a:rPr lang="zh-CN" altLang="en-US" dirty="0" smtClean="0"/>
              <a:t>文件和</a:t>
            </a:r>
            <a:r>
              <a:rPr lang="en-US" altLang="zh-CN" dirty="0" err="1" smtClean="0"/>
              <a:t>caffe</a:t>
            </a:r>
            <a:r>
              <a:rPr lang="zh-CN" altLang="en-US" dirty="0" smtClean="0"/>
              <a:t>里面的</a:t>
            </a:r>
            <a:r>
              <a:rPr lang="en-US" altLang="zh-CN" dirty="0" err="1" smtClean="0"/>
              <a:t>lmdb</a:t>
            </a:r>
            <a:r>
              <a:rPr lang="zh-CN" altLang="en-US" dirty="0" smtClean="0"/>
              <a:t>一样，尝试去读</a:t>
            </a:r>
            <a:r>
              <a:rPr lang="en-US" altLang="zh-CN" dirty="0" smtClean="0"/>
              <a:t>.t7</a:t>
            </a:r>
            <a:r>
              <a:rPr lang="zh-CN" altLang="en-US" dirty="0" smtClean="0"/>
              <a:t>发现和</a:t>
            </a:r>
            <a:r>
              <a:rPr lang="en-US" altLang="zh-CN" dirty="0" smtClean="0"/>
              <a:t>.mat</a:t>
            </a:r>
            <a:r>
              <a:rPr lang="zh-CN" altLang="en-US" dirty="0" smtClean="0"/>
              <a:t>文件一样。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大致学了一下</a:t>
            </a:r>
            <a:r>
              <a:rPr lang="en-US" altLang="zh-CN" baseline="0" dirty="0" err="1" smtClean="0"/>
              <a:t>lua</a:t>
            </a:r>
            <a:r>
              <a:rPr lang="en-US" altLang="zh-CN" baseline="0" dirty="0" smtClean="0"/>
              <a:t>.</a:t>
            </a:r>
            <a:endParaRPr lang="zh-CN" altLang="en-US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但是</a:t>
            </a:r>
            <a:r>
              <a:rPr lang="en-US" altLang="zh-CN" dirty="0" smtClean="0"/>
              <a:t>LayoutNet</a:t>
            </a:r>
            <a:r>
              <a:rPr lang="zh-CN" altLang="en-US" dirty="0" smtClean="0"/>
              <a:t>用的数据里包含</a:t>
            </a:r>
            <a:r>
              <a:rPr lang="en-US" altLang="zh-CN" dirty="0" err="1" smtClean="0"/>
              <a:t>train,val,test</a:t>
            </a:r>
            <a:r>
              <a:rPr lang="zh-CN" altLang="en-US" dirty="0" smtClean="0"/>
              <a:t>一共也就</a:t>
            </a:r>
            <a:r>
              <a:rPr lang="en-US" altLang="zh-CN" dirty="0" smtClean="0"/>
              <a:t>500</a:t>
            </a:r>
            <a:r>
              <a:rPr lang="zh-CN" altLang="en-US" dirty="0" smtClean="0"/>
              <a:t>张出头。给作者发过邮件问，作者理解错我的意思了，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D96C-73F8-4076-B595-723FA15EB93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377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两个数据集全景图以及对应的全景</a:t>
            </a:r>
            <a:r>
              <a:rPr lang="en-US" altLang="zh-CN" dirty="0" smtClean="0"/>
              <a:t>ground truth</a:t>
            </a:r>
            <a:r>
              <a:rPr lang="zh-CN" altLang="en-US" dirty="0" smtClean="0"/>
              <a:t>以及整理好了。</a:t>
            </a:r>
            <a:endParaRPr lang="en-US" altLang="zh-CN" dirty="0" smtClean="0"/>
          </a:p>
          <a:p>
            <a:r>
              <a:rPr lang="zh-CN" altLang="en-US" dirty="0" smtClean="0"/>
              <a:t>接下来交给谢超宇，用</a:t>
            </a:r>
            <a:r>
              <a:rPr lang="en-US" altLang="zh-CN" dirty="0" smtClean="0"/>
              <a:t>toolbox</a:t>
            </a:r>
            <a:r>
              <a:rPr lang="zh-CN" altLang="en-US" dirty="0" smtClean="0"/>
              <a:t>跑一下得到</a:t>
            </a:r>
            <a:r>
              <a:rPr lang="en-US" altLang="zh-CN" dirty="0" smtClean="0"/>
              <a:t>perspective</a:t>
            </a:r>
            <a:r>
              <a:rPr lang="zh-CN" altLang="en-US" dirty="0" smtClean="0"/>
              <a:t>版本的应该就可以了。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边的表达我只是好奇看一下，用不上。</a:t>
            </a:r>
            <a:r>
              <a:rPr lang="en-US" altLang="zh-CN" dirty="0" smtClean="0"/>
              <a:t>Box</a:t>
            </a:r>
            <a:r>
              <a:rPr lang="zh-CN" altLang="en-US" dirty="0" smtClean="0"/>
              <a:t>的参数没看懂，反正也用不上，没深究。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D96C-73F8-4076-B595-723FA15EB93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090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如果直接用全景的关键点</a:t>
            </a:r>
            <a:r>
              <a:rPr lang="en-US" altLang="zh-CN" dirty="0" smtClean="0"/>
              <a:t>ground truth</a:t>
            </a:r>
            <a:r>
              <a:rPr lang="zh-CN" altLang="en-US" dirty="0" smtClean="0"/>
              <a:t>去拆分，会有畸变。关于高斯后的图像，距离关键点</a:t>
            </a:r>
            <a:r>
              <a:rPr lang="en-US" altLang="zh-CN" dirty="0" smtClean="0"/>
              <a:t>2.5</a:t>
            </a:r>
            <a:r>
              <a:rPr lang="zh-CN" altLang="en-US" dirty="0" smtClean="0"/>
              <a:t>标准差时视作背景，其值置</a:t>
            </a:r>
            <a:r>
              <a:rPr lang="en-US" altLang="zh-CN" dirty="0" smtClean="0"/>
              <a:t>0</a:t>
            </a:r>
            <a:r>
              <a:rPr lang="zh-CN" altLang="en-US" dirty="0" smtClean="0"/>
              <a:t>；标准差大概是</a:t>
            </a:r>
            <a:r>
              <a:rPr lang="en-US" altLang="zh-CN" dirty="0" smtClean="0"/>
              <a:t>40</a:t>
            </a:r>
            <a:r>
              <a:rPr lang="zh-CN" altLang="en-US" dirty="0" smtClean="0"/>
              <a:t>；另外，背景会做</a:t>
            </a:r>
            <a:r>
              <a:rPr lang="en-US" altLang="zh-CN" dirty="0" smtClean="0"/>
              <a:t>weight</a:t>
            </a:r>
            <a:r>
              <a:rPr lang="en-US" altLang="zh-CN" baseline="0" dirty="0" smtClean="0"/>
              <a:t> decay</a:t>
            </a:r>
            <a:r>
              <a:rPr lang="zh-CN" altLang="en-US" baseline="0" dirty="0" smtClean="0"/>
              <a:t>，系数为</a:t>
            </a:r>
            <a:r>
              <a:rPr lang="en-US" altLang="zh-CN" baseline="0" dirty="0" smtClean="0"/>
              <a:t>0.2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4FD96C-73F8-4076-B595-723FA15EB93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350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0258-D701-49CC-A373-C8598B5B242D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1223-57A8-4BDC-9D56-6CBE12C55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793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0258-D701-49CC-A373-C8598B5B242D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1223-57A8-4BDC-9D56-6CBE12C55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113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0258-D701-49CC-A373-C8598B5B242D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1223-57A8-4BDC-9D56-6CBE12C55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695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790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98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877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812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412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16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098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31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0258-D701-49CC-A373-C8598B5B242D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1223-57A8-4BDC-9D56-6CBE12C55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3415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3074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98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0521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771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8189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5745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2215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193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3432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869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0258-D701-49CC-A373-C8598B5B242D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1223-57A8-4BDC-9D56-6CBE12C55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522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3326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7562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8383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69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0258-D701-49CC-A373-C8598B5B242D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1223-57A8-4BDC-9D56-6CBE12C55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129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0258-D701-49CC-A373-C8598B5B242D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1223-57A8-4BDC-9D56-6CBE12C55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64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0258-D701-49CC-A373-C8598B5B242D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1223-57A8-4BDC-9D56-6CBE12C55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775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0258-D701-49CC-A373-C8598B5B242D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1223-57A8-4BDC-9D56-6CBE12C55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218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0258-D701-49CC-A373-C8598B5B242D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1223-57A8-4BDC-9D56-6CBE12C55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487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0258-D701-49CC-A373-C8598B5B242D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1223-57A8-4BDC-9D56-6CBE12C55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271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90258-D701-49CC-A373-C8598B5B242D}" type="datetimeFigureOut">
              <a:rPr lang="zh-CN" altLang="en-US" smtClean="0"/>
              <a:t>2018/8/10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C1223-57A8-4BDC-9D56-6CBE12C55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051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53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D64DF-1656-4B81-80C2-F89208FB2E2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BD642C-1843-4109-A18D-30E53BFEB45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892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3.xml"/><Relationship Id="rId4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13" Type="http://schemas.openxmlformats.org/officeDocument/2006/relationships/image" Target="../media/image77.png"/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12" Type="http://schemas.openxmlformats.org/officeDocument/2006/relationships/image" Target="../media/image76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11" Type="http://schemas.openxmlformats.org/officeDocument/2006/relationships/image" Target="../media/image75.jpeg"/><Relationship Id="rId5" Type="http://schemas.openxmlformats.org/officeDocument/2006/relationships/image" Target="../media/image69.jpeg"/><Relationship Id="rId10" Type="http://schemas.openxmlformats.org/officeDocument/2006/relationships/image" Target="../media/image74.jpeg"/><Relationship Id="rId4" Type="http://schemas.openxmlformats.org/officeDocument/2006/relationships/image" Target="../media/image68.jpeg"/><Relationship Id="rId9" Type="http://schemas.openxmlformats.org/officeDocument/2006/relationships/image" Target="../media/image7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4.png"/><Relationship Id="rId7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91.jpeg"/><Relationship Id="rId7" Type="http://schemas.openxmlformats.org/officeDocument/2006/relationships/image" Target="../media/image95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4.jpeg"/><Relationship Id="rId11" Type="http://schemas.openxmlformats.org/officeDocument/2006/relationships/image" Target="../media/image99.jpeg"/><Relationship Id="rId5" Type="http://schemas.openxmlformats.org/officeDocument/2006/relationships/image" Target="../media/image93.jpeg"/><Relationship Id="rId10" Type="http://schemas.openxmlformats.org/officeDocument/2006/relationships/image" Target="../media/image98.jpeg"/><Relationship Id="rId4" Type="http://schemas.openxmlformats.org/officeDocument/2006/relationships/image" Target="../media/image92.jpeg"/><Relationship Id="rId9" Type="http://schemas.openxmlformats.org/officeDocument/2006/relationships/image" Target="../media/image9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g"/><Relationship Id="rId13" Type="http://schemas.openxmlformats.org/officeDocument/2006/relationships/image" Target="../media/image117.jpg"/><Relationship Id="rId3" Type="http://schemas.openxmlformats.org/officeDocument/2006/relationships/image" Target="../media/image107.jpg"/><Relationship Id="rId7" Type="http://schemas.openxmlformats.org/officeDocument/2006/relationships/image" Target="../media/image111.jpg"/><Relationship Id="rId12" Type="http://schemas.openxmlformats.org/officeDocument/2006/relationships/image" Target="../media/image1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0.jpg"/><Relationship Id="rId11" Type="http://schemas.openxmlformats.org/officeDocument/2006/relationships/image" Target="../media/image115.jpg"/><Relationship Id="rId5" Type="http://schemas.openxmlformats.org/officeDocument/2006/relationships/image" Target="../media/image109.jpg"/><Relationship Id="rId10" Type="http://schemas.openxmlformats.org/officeDocument/2006/relationships/image" Target="../media/image114.jpg"/><Relationship Id="rId4" Type="http://schemas.openxmlformats.org/officeDocument/2006/relationships/image" Target="../media/image108.jpg"/><Relationship Id="rId9" Type="http://schemas.openxmlformats.org/officeDocument/2006/relationships/image" Target="../media/image113.jpg"/><Relationship Id="rId14" Type="http://schemas.openxmlformats.org/officeDocument/2006/relationships/image" Target="../media/image118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g"/><Relationship Id="rId13" Type="http://schemas.openxmlformats.org/officeDocument/2006/relationships/image" Target="../media/image129.jpg"/><Relationship Id="rId3" Type="http://schemas.openxmlformats.org/officeDocument/2006/relationships/image" Target="../media/image119.jpg"/><Relationship Id="rId7" Type="http://schemas.openxmlformats.org/officeDocument/2006/relationships/image" Target="../media/image123.jpg"/><Relationship Id="rId12" Type="http://schemas.openxmlformats.org/officeDocument/2006/relationships/image" Target="../media/image1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2.jpg"/><Relationship Id="rId11" Type="http://schemas.openxmlformats.org/officeDocument/2006/relationships/image" Target="../media/image127.jpg"/><Relationship Id="rId5" Type="http://schemas.openxmlformats.org/officeDocument/2006/relationships/image" Target="../media/image121.jpg"/><Relationship Id="rId10" Type="http://schemas.openxmlformats.org/officeDocument/2006/relationships/image" Target="../media/image126.jpg"/><Relationship Id="rId4" Type="http://schemas.openxmlformats.org/officeDocument/2006/relationships/image" Target="../media/image120.jpg"/><Relationship Id="rId9" Type="http://schemas.openxmlformats.org/officeDocument/2006/relationships/image" Target="../media/image125.jpg"/><Relationship Id="rId14" Type="http://schemas.openxmlformats.org/officeDocument/2006/relationships/image" Target="../media/image130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1.pn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47830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3D layout estimation and object detection for panorama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729259"/>
            <a:ext cx="9144000" cy="1655762"/>
          </a:xfrm>
        </p:spPr>
        <p:txBody>
          <a:bodyPr/>
          <a:lstStyle/>
          <a:p>
            <a:r>
              <a:rPr lang="zh-CN" altLang="en-US" dirty="0" smtClean="0"/>
              <a:t>邓瑞峰 谢超宇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150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Whole-room scene </a:t>
            </a:r>
            <a:r>
              <a:rPr lang="en-US" altLang="zh-CN" dirty="0" smtClean="0"/>
              <a:t>hypotheses using priors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41145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Semantic type (random forest)</a:t>
            </a:r>
          </a:p>
          <a:p>
            <a:r>
              <a:rPr lang="en-US" altLang="zh-CN" dirty="0" smtClean="0"/>
              <a:t>Pairwise constraint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351" y="2462505"/>
            <a:ext cx="8633809" cy="41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2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Ranking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 smtClean="0"/>
                  <a:t>Train a Linear SVM to rank and choose the best hypothesis.</a:t>
                </a:r>
              </a:p>
              <a:p>
                <a:endParaRPr lang="en-US" altLang="zh-CN" dirty="0"/>
              </a:p>
              <a:p>
                <a:r>
                  <a:rPr lang="en-US" altLang="zh-CN" dirty="0" smtClean="0"/>
                  <a:t>Define a feature vector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-- </a:t>
                </a:r>
                <a:r>
                  <a:rPr lang="en-US" altLang="zh-CN" dirty="0"/>
                  <a:t>concatenation of object level </a:t>
                </a:r>
                <a:r>
                  <a:rPr lang="en-US" altLang="zh-CN" dirty="0" smtClean="0"/>
                  <a:t>feature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𝑜𝑏𝑗𝑒𝑐𝑡</m:t>
                        </m:r>
                      </m:sup>
                    </m:sSup>
                  </m:oMath>
                </a14:m>
                <a:r>
                  <a:rPr lang="en-US" altLang="zh-CN" dirty="0" smtClean="0"/>
                  <a:t> and </a:t>
                </a:r>
                <a:r>
                  <a:rPr lang="en-US" altLang="zh-CN" dirty="0"/>
                  <a:t>room level feature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𝑟𝑜𝑜𝑚</m:t>
                        </m:r>
                      </m:sup>
                    </m:sSup>
                  </m:oMath>
                </a14:m>
                <a:r>
                  <a:rPr lang="en-US" altLang="zh-CN" dirty="0" smtClean="0"/>
                  <a:t>.</a:t>
                </a:r>
              </a:p>
              <a:p>
                <a:endParaRPr lang="en-US" altLang="zh-CN" dirty="0"/>
              </a:p>
              <a:p>
                <a:r>
                  <a:rPr lang="en-US" altLang="zh-CN" dirty="0" smtClean="0"/>
                  <a:t>rectangle detector score, segmentation IOU score, sum/mean/</a:t>
                </a:r>
                <a:r>
                  <a:rPr lang="en-US" altLang="zh-CN" dirty="0" err="1" smtClean="0"/>
                  <a:t>std</a:t>
                </a:r>
                <a:r>
                  <a:rPr lang="en-US" altLang="zh-CN" dirty="0" smtClean="0"/>
                  <a:t> on each channel of OM and GC, entropy of color distribution, and 2D projected size.</a:t>
                </a:r>
              </a:p>
              <a:p>
                <a:r>
                  <a:rPr lang="en-US" altLang="zh-CN" dirty="0" smtClean="0"/>
                  <a:t>Center distance, volume intersection over union, and semantic type consistency.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 r="-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37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800" y="-116524"/>
            <a:ext cx="10515600" cy="1325563"/>
          </a:xfrm>
        </p:spPr>
        <p:txBody>
          <a:bodyPr/>
          <a:lstStyle/>
          <a:p>
            <a:r>
              <a:rPr lang="en-US" altLang="zh-CN" dirty="0"/>
              <a:t>3D Geometry for Panorama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780" y="426719"/>
            <a:ext cx="5077460" cy="60929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05" y="1611289"/>
            <a:ext cx="5828571" cy="3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9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RoomNet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6899"/>
            <a:ext cx="10515600" cy="423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8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Real-Time Seamless Single Shot 6D Object Pose Prediction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3" y="1690688"/>
            <a:ext cx="8745688" cy="49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8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2" action="ppaction://hlinksldjump"/>
              </a:rPr>
              <a:t>PanoContext</a:t>
            </a:r>
            <a:endParaRPr lang="en-US" altLang="zh-CN" dirty="0" smtClean="0"/>
          </a:p>
          <a:p>
            <a:r>
              <a:rPr lang="en-US" altLang="zh-CN" dirty="0" smtClean="0">
                <a:hlinkClick r:id="rId3" action="ppaction://hlinksldjump"/>
              </a:rPr>
              <a:t>Stanford 2D-3D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669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1960" y="-166238"/>
            <a:ext cx="10515600" cy="1325563"/>
          </a:xfrm>
        </p:spPr>
        <p:txBody>
          <a:bodyPr/>
          <a:lstStyle/>
          <a:p>
            <a:r>
              <a:rPr lang="en-US" altLang="zh-CN" b="1" dirty="0" smtClean="0"/>
              <a:t>PanoContext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3" y="881873"/>
            <a:ext cx="6497320" cy="24565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338412"/>
            <a:ext cx="6576853" cy="31613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528560" y="3045726"/>
            <a:ext cx="4043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500 annotated cuboid layouts </a:t>
            </a:r>
            <a:endParaRPr lang="en-US" altLang="zh-CN" sz="2400" dirty="0" smtClean="0"/>
          </a:p>
          <a:p>
            <a:r>
              <a:rPr lang="en-US" altLang="zh-CN" sz="2400" dirty="0" smtClean="0"/>
              <a:t>of </a:t>
            </a:r>
            <a:r>
              <a:rPr lang="en-US" altLang="zh-CN" sz="2400" dirty="0"/>
              <a:t>indoor environments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5411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171821"/>
            <a:ext cx="9712959" cy="653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0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preparation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PanoContext</a:t>
            </a:r>
          </a:p>
          <a:p>
            <a:r>
              <a:rPr lang="en-US" altLang="zh-CN" dirty="0" smtClean="0"/>
              <a:t>LayoutNet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900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from </a:t>
            </a:r>
            <a:r>
              <a:rPr lang="en-US" altLang="zh-CN" dirty="0" smtClean="0"/>
              <a:t>PanoContext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提供物体的</a:t>
            </a:r>
            <a:r>
              <a:rPr lang="en-US" altLang="zh-CN" dirty="0" smtClean="0"/>
              <a:t>2D annotation(</a:t>
            </a:r>
            <a:r>
              <a:rPr lang="zh-CN" altLang="en-US" dirty="0" smtClean="0"/>
              <a:t>投影坐标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计算得到的初始</a:t>
            </a:r>
            <a:r>
              <a:rPr lang="en-US" altLang="zh-CN" dirty="0" smtClean="0"/>
              <a:t>3D annotation</a:t>
            </a:r>
          </a:p>
          <a:p>
            <a:r>
              <a:rPr lang="zh-CN" altLang="en-US" dirty="0" smtClean="0"/>
              <a:t>经过算法优化得到的</a:t>
            </a:r>
            <a:r>
              <a:rPr lang="en-US" altLang="zh-CN" dirty="0" smtClean="0"/>
              <a:t>3D annotation (3d</a:t>
            </a:r>
            <a:r>
              <a:rPr lang="zh-CN" altLang="en-US" dirty="0"/>
              <a:t>空间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计算得到的</a:t>
            </a:r>
            <a:r>
              <a:rPr lang="zh-CN" altLang="en-US" dirty="0"/>
              <a:t>消失</a:t>
            </a:r>
            <a:r>
              <a:rPr lang="zh-CN" altLang="en-US" dirty="0" smtClean="0"/>
              <a:t>点坐标</a:t>
            </a:r>
            <a:r>
              <a:rPr lang="en-US" altLang="zh-CN" dirty="0" err="1" smtClean="0"/>
              <a:t>gt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提供部分</a:t>
            </a:r>
            <a:r>
              <a:rPr lang="en-US" altLang="zh-CN" dirty="0" smtClean="0"/>
              <a:t>room layout</a:t>
            </a:r>
            <a:r>
              <a:rPr lang="zh-CN" altLang="en-US" dirty="0" smtClean="0"/>
              <a:t>的标注</a:t>
            </a:r>
            <a:r>
              <a:rPr lang="en-US" altLang="zh-CN" dirty="0" smtClean="0"/>
              <a:t>(</a:t>
            </a:r>
            <a:r>
              <a:rPr lang="zh-CN" altLang="en-US" dirty="0" smtClean="0"/>
              <a:t>数据很乱</a:t>
            </a:r>
            <a:r>
              <a:rPr lang="en-US" altLang="zh-CN" dirty="0" smtClean="0"/>
              <a:t>..)</a:t>
            </a:r>
          </a:p>
          <a:p>
            <a:pPr marL="0" indent="0">
              <a:buNone/>
            </a:pPr>
            <a:r>
              <a:rPr lang="en-US" altLang="zh-CN" dirty="0" smtClean="0"/>
              <a:t>-&gt;</a:t>
            </a:r>
            <a:r>
              <a:rPr lang="zh-CN" altLang="en-US" dirty="0" smtClean="0"/>
              <a:t>但是标注和给的原图不吻合</a:t>
            </a:r>
            <a:r>
              <a:rPr lang="en-US" altLang="zh-CN" dirty="0" smtClean="0"/>
              <a:t>…</a:t>
            </a:r>
          </a:p>
          <a:p>
            <a:endParaRPr lang="en-US" altLang="zh-CN" dirty="0"/>
          </a:p>
          <a:p>
            <a:r>
              <a:rPr lang="zh-CN" altLang="en-US" dirty="0" smtClean="0"/>
              <a:t>提供一个做数据预处理的</a:t>
            </a:r>
            <a:r>
              <a:rPr lang="en-US" altLang="zh-CN" dirty="0" smtClean="0"/>
              <a:t>toolbox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746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 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2" action="ppaction://hlinksldjump"/>
              </a:rPr>
              <a:t>LayoutNet</a:t>
            </a:r>
            <a:endParaRPr lang="en-US" altLang="zh-CN" dirty="0" smtClean="0"/>
          </a:p>
          <a:p>
            <a:r>
              <a:rPr lang="en-US" altLang="zh-CN" dirty="0" smtClean="0">
                <a:hlinkClick r:id="rId3" action="ppaction://hlinksldjump"/>
              </a:rPr>
              <a:t>PanoContext</a:t>
            </a:r>
            <a:endParaRPr lang="en-US" altLang="zh-CN" dirty="0" smtClean="0"/>
          </a:p>
          <a:p>
            <a:r>
              <a:rPr lang="en-US" altLang="zh-CN" dirty="0">
                <a:hlinkClick r:id="rId4" action="ppaction://hlinksldjump"/>
              </a:rPr>
              <a:t>3D Geometry for </a:t>
            </a:r>
            <a:r>
              <a:rPr lang="en-US" altLang="zh-CN" dirty="0" smtClean="0">
                <a:hlinkClick r:id="rId4" action="ppaction://hlinksldjump"/>
              </a:rPr>
              <a:t>Panorama</a:t>
            </a:r>
            <a:endParaRPr lang="en-US" altLang="zh-CN" dirty="0" smtClean="0"/>
          </a:p>
          <a:p>
            <a:r>
              <a:rPr lang="en-US" altLang="zh-CN" dirty="0" smtClean="0">
                <a:hlinkClick r:id="rId5" action="ppaction://hlinksldjump"/>
              </a:rPr>
              <a:t>RoomNet</a:t>
            </a:r>
            <a:endParaRPr lang="en-US" altLang="zh-CN" dirty="0" smtClean="0"/>
          </a:p>
          <a:p>
            <a:r>
              <a:rPr lang="en-US" altLang="zh-CN" dirty="0">
                <a:hlinkClick r:id="rId6" action="ppaction://hlinksldjump"/>
              </a:rPr>
              <a:t>6D Object Pose Prediction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041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from LayoutNet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来自</a:t>
            </a:r>
            <a:r>
              <a:rPr lang="en-US" altLang="zh-CN" dirty="0" smtClean="0"/>
              <a:t>PanoContext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 500</a:t>
            </a:r>
            <a:r>
              <a:rPr lang="zh-CN" altLang="en-US" dirty="0" smtClean="0"/>
              <a:t>张左右的全景图</a:t>
            </a:r>
            <a:r>
              <a:rPr lang="en-US" altLang="zh-CN" dirty="0" smtClean="0"/>
              <a:t>(bedroom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living room)</a:t>
            </a:r>
            <a:r>
              <a:rPr lang="zh-CN" altLang="en-US" dirty="0" smtClean="0"/>
              <a:t>及</a:t>
            </a:r>
            <a:r>
              <a:rPr lang="en-US" altLang="zh-CN" dirty="0" smtClean="0"/>
              <a:t>layout</a:t>
            </a:r>
            <a:r>
              <a:rPr lang="zh-CN" altLang="en-US" dirty="0" smtClean="0"/>
              <a:t>标注，分别用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</a:t>
            </a:r>
            <a:r>
              <a:rPr lang="en-US" altLang="zh-CN" dirty="0" smtClean="0"/>
              <a:t>.t7</a:t>
            </a:r>
            <a:r>
              <a:rPr lang="zh-CN" altLang="en-US" dirty="0" smtClean="0"/>
              <a:t>格式保存。并附一个与原</a:t>
            </a:r>
            <a:r>
              <a:rPr lang="en-US" altLang="zh-CN" dirty="0" smtClean="0"/>
              <a:t>PanoContext</a:t>
            </a:r>
            <a:r>
              <a:rPr lang="zh-CN" altLang="en-US" dirty="0" smtClean="0"/>
              <a:t>数据集对应的文件名</a:t>
            </a:r>
            <a:r>
              <a:rPr lang="en-US" altLang="zh-CN" dirty="0" smtClean="0"/>
              <a:t>-</a:t>
            </a:r>
            <a:r>
              <a:rPr lang="zh-CN" altLang="en-US" dirty="0" smtClean="0"/>
              <a:t>序号映射</a:t>
            </a:r>
            <a:r>
              <a:rPr lang="en-US" altLang="zh-CN" dirty="0" smtClean="0"/>
              <a:t>.txt</a:t>
            </a:r>
            <a:r>
              <a:rPr lang="zh-CN" altLang="en-US" dirty="0" smtClean="0"/>
              <a:t>文件。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来自</a:t>
            </a:r>
            <a:r>
              <a:rPr lang="en-US" altLang="zh-CN" dirty="0" smtClean="0"/>
              <a:t>Stanford 2D-3D</a:t>
            </a:r>
            <a:r>
              <a:rPr lang="zh-CN" altLang="en-US" dirty="0" smtClean="0"/>
              <a:t>数据集</a:t>
            </a:r>
            <a:r>
              <a:rPr lang="en-US" altLang="zh-CN" dirty="0" smtClean="0"/>
              <a:t>1413</a:t>
            </a:r>
            <a:r>
              <a:rPr lang="zh-CN" altLang="en-US" dirty="0" smtClean="0"/>
              <a:t>张图，保存形式同</a:t>
            </a:r>
            <a:r>
              <a:rPr lang="zh-CN" altLang="en-US" dirty="0"/>
              <a:t>上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-&gt; </a:t>
            </a:r>
            <a:r>
              <a:rPr lang="zh-CN" altLang="en-US" dirty="0" smtClean="0"/>
              <a:t>没有</a:t>
            </a:r>
            <a:r>
              <a:rPr lang="en-US" altLang="zh-CN" dirty="0" smtClean="0"/>
              <a:t>object</a:t>
            </a:r>
            <a:r>
              <a:rPr lang="zh-CN" altLang="en-US" dirty="0" smtClean="0"/>
              <a:t>标注，</a:t>
            </a:r>
            <a:r>
              <a:rPr lang="en-US" altLang="zh-CN" dirty="0" smtClean="0"/>
              <a:t>layout</a:t>
            </a:r>
            <a:r>
              <a:rPr lang="zh-CN" altLang="en-US" dirty="0" smtClean="0"/>
              <a:t>数据已经整理好了；关于</a:t>
            </a:r>
            <a:r>
              <a:rPr lang="en-US" altLang="zh-CN" dirty="0" smtClean="0"/>
              <a:t>.t7</a:t>
            </a:r>
            <a:r>
              <a:rPr lang="zh-CN" altLang="en-US" dirty="0" smtClean="0"/>
              <a:t>文件的读取，尝试了下直接用</a:t>
            </a:r>
            <a:r>
              <a:rPr lang="en-US" altLang="zh-CN" dirty="0" smtClean="0"/>
              <a:t>torch7</a:t>
            </a:r>
            <a:r>
              <a:rPr lang="zh-CN" altLang="en-US" dirty="0" smtClean="0"/>
              <a:t>读了然后存成</a:t>
            </a:r>
            <a:r>
              <a:rPr lang="en-US" altLang="zh-CN" dirty="0" smtClean="0"/>
              <a:t>.mat</a:t>
            </a:r>
            <a:r>
              <a:rPr lang="zh-CN" altLang="en-US" dirty="0" smtClean="0"/>
              <a:t>文件</a:t>
            </a:r>
            <a:r>
              <a:rPr lang="en-US" altLang="zh-CN" dirty="0" smtClean="0"/>
              <a:t>(174mb)</a:t>
            </a:r>
            <a:r>
              <a:rPr lang="zh-CN" altLang="en-US" dirty="0" smtClean="0"/>
              <a:t>，会丢失大量数据，考虑是</a:t>
            </a:r>
            <a:r>
              <a:rPr lang="en-US" altLang="zh-CN" dirty="0" smtClean="0"/>
              <a:t>.t7</a:t>
            </a:r>
            <a:r>
              <a:rPr lang="zh-CN" altLang="en-US" dirty="0" smtClean="0"/>
              <a:t>文件太大了缘故，于是写了个脚本分批存；作者反馈说</a:t>
            </a:r>
            <a:r>
              <a:rPr lang="en-US" altLang="zh-CN" dirty="0" smtClean="0"/>
              <a:t>PanoContext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layout</a:t>
            </a:r>
            <a:r>
              <a:rPr lang="zh-CN" altLang="en-US" dirty="0" smtClean="0"/>
              <a:t>标注不太准，他们也做了修正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66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0800"/>
            <a:ext cx="10515600" cy="1325563"/>
          </a:xfrm>
        </p:spPr>
        <p:txBody>
          <a:bodyPr/>
          <a:lstStyle/>
          <a:p>
            <a:r>
              <a:rPr lang="en-US" altLang="zh-CN" dirty="0"/>
              <a:t>Data from LayoutNet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01726"/>
            <a:ext cx="10515600" cy="4351338"/>
          </a:xfrm>
        </p:spPr>
        <p:txBody>
          <a:bodyPr/>
          <a:lstStyle/>
          <a:p>
            <a:r>
              <a:rPr lang="zh-CN" altLang="en-US" dirty="0" smtClean="0"/>
              <a:t>原图以及</a:t>
            </a:r>
            <a:r>
              <a:rPr lang="en-US" altLang="zh-CN" dirty="0" smtClean="0"/>
              <a:t>Gt</a:t>
            </a:r>
            <a:r>
              <a:rPr lang="zh-CN" altLang="en-US" dirty="0" smtClean="0"/>
              <a:t>的标注形式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927" y="1898301"/>
            <a:ext cx="3417913" cy="17139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12185" y="3625374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Double</a:t>
            </a:r>
            <a:r>
              <a:rPr lang="zh-CN" altLang="en-US" dirty="0" smtClean="0"/>
              <a:t>型</a:t>
            </a:r>
            <a:r>
              <a:rPr lang="en-US" altLang="zh-CN" dirty="0" smtClean="0"/>
              <a:t>,</a:t>
            </a:r>
            <a:r>
              <a:rPr lang="zh-CN" altLang="en-US" dirty="0" smtClean="0"/>
              <a:t>背景</a:t>
            </a:r>
            <a:r>
              <a:rPr lang="en-US" altLang="zh-CN" dirty="0" smtClean="0"/>
              <a:t>0,</a:t>
            </a:r>
            <a:r>
              <a:rPr lang="zh-CN" altLang="en-US" dirty="0"/>
              <a:t>关键</a:t>
            </a:r>
            <a:r>
              <a:rPr lang="zh-CN" altLang="en-US" dirty="0" smtClean="0"/>
              <a:t>点是</a:t>
            </a:r>
            <a:endParaRPr lang="en-US" altLang="zh-CN" dirty="0" smtClean="0"/>
          </a:p>
          <a:p>
            <a:r>
              <a:rPr lang="zh-CN" altLang="en-US" dirty="0" smtClean="0"/>
              <a:t>一个高斯</a:t>
            </a:r>
            <a:r>
              <a:rPr lang="en-US" altLang="zh-CN" dirty="0" smtClean="0"/>
              <a:t>,</a:t>
            </a:r>
            <a:r>
              <a:rPr lang="zh-CN" altLang="en-US" dirty="0" smtClean="0"/>
              <a:t>关键点中心是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531" y="1924185"/>
            <a:ext cx="3454907" cy="171395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5531" y="3650912"/>
            <a:ext cx="3498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全景图是</a:t>
            </a:r>
            <a:r>
              <a:rPr lang="en-US" altLang="zh-CN" dirty="0"/>
              <a:t>double</a:t>
            </a:r>
            <a:r>
              <a:rPr lang="zh-CN" altLang="en-US" dirty="0"/>
              <a:t>型数据，取值</a:t>
            </a:r>
            <a:r>
              <a:rPr lang="en-US" altLang="zh-CN" dirty="0"/>
              <a:t>0~1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36984" y="6165616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Double</a:t>
            </a:r>
            <a:r>
              <a:rPr lang="zh-CN" altLang="en-US" dirty="0" smtClean="0"/>
              <a:t>型</a:t>
            </a:r>
            <a:r>
              <a:rPr lang="en-US" altLang="zh-CN" dirty="0" smtClean="0"/>
              <a:t>,</a:t>
            </a:r>
            <a:r>
              <a:rPr lang="zh-CN" altLang="en-US" dirty="0" smtClean="0"/>
              <a:t>背景</a:t>
            </a:r>
            <a:r>
              <a:rPr lang="en-US" altLang="zh-CN" dirty="0" smtClean="0"/>
              <a:t>0,</a:t>
            </a:r>
            <a:r>
              <a:rPr lang="zh-CN" altLang="en-US" dirty="0" smtClean="0"/>
              <a:t>边的最大值</a:t>
            </a:r>
            <a:r>
              <a:rPr lang="en-US" altLang="zh-CN" dirty="0" smtClean="0"/>
              <a:t>1,</a:t>
            </a:r>
            <a:r>
              <a:rPr lang="zh-CN" altLang="en-US" dirty="0" smtClean="0"/>
              <a:t>高斯</a:t>
            </a:r>
            <a:endParaRPr lang="en-US" altLang="zh-CN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604" y="4428454"/>
            <a:ext cx="3446122" cy="17213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346436" y="6165616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Double</a:t>
            </a:r>
            <a:r>
              <a:rPr lang="zh-CN" altLang="en-US" dirty="0" smtClean="0"/>
              <a:t>型</a:t>
            </a:r>
            <a:r>
              <a:rPr lang="en-US" altLang="zh-CN" dirty="0" smtClean="0"/>
              <a:t>,0~1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36" y="4442538"/>
            <a:ext cx="3389732" cy="1693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8541264" y="5116883"/>
                <a:ext cx="171636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 smtClean="0"/>
                  <a:t>Box</a:t>
                </a:r>
                <a:r>
                  <a:rPr lang="zh-CN" altLang="en-US" dirty="0" smtClean="0"/>
                  <a:t>的参数</a:t>
                </a:r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1024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264" y="5116883"/>
                <a:ext cx="1716367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936984" y="1798321"/>
            <a:ext cx="10416816" cy="2473384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574737" y="2277066"/>
            <a:ext cx="2407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/>
              <a:t>2type-500 images</a:t>
            </a:r>
          </a:p>
          <a:p>
            <a:pPr algn="ctr"/>
            <a:r>
              <a:rPr lang="en-US" altLang="zh-CN" sz="2400" dirty="0" smtClean="0"/>
              <a:t>PanoContext</a:t>
            </a:r>
            <a:r>
              <a:rPr lang="zh-CN" altLang="en-US" sz="2400" dirty="0" smtClean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 smtClean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27910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5384" y="-58738"/>
            <a:ext cx="10515600" cy="1325563"/>
          </a:xfrm>
        </p:spPr>
        <p:txBody>
          <a:bodyPr/>
          <a:lstStyle/>
          <a:p>
            <a:r>
              <a:rPr lang="en-US" altLang="zh-CN" dirty="0"/>
              <a:t>Data from LayoutNet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5384" y="1141127"/>
            <a:ext cx="10515600" cy="4351338"/>
          </a:xfrm>
        </p:spPr>
        <p:txBody>
          <a:bodyPr/>
          <a:lstStyle/>
          <a:p>
            <a:r>
              <a:rPr lang="zh-CN" altLang="en-US" dirty="0"/>
              <a:t>原图以及</a:t>
            </a:r>
            <a:r>
              <a:rPr lang="en-US" altLang="zh-CN" dirty="0"/>
              <a:t>Gt</a:t>
            </a:r>
            <a:r>
              <a:rPr lang="zh-CN" altLang="en-US" dirty="0"/>
              <a:t>的标注形式</a:t>
            </a: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400186" y="2219325"/>
            <a:ext cx="26314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/>
              <a:t>6type-1413 images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pPr algn="ctr"/>
            <a:r>
              <a:rPr lang="en-US" altLang="zh-CN" sz="2400" dirty="0" smtClean="0"/>
              <a:t>Stanford 2D-3D</a:t>
            </a:r>
          </a:p>
          <a:p>
            <a:pPr algn="ctr"/>
            <a:r>
              <a:rPr lang="en-US" altLang="zh-CN" sz="2400" dirty="0" smtClean="0"/>
              <a:t>done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63" y="4179196"/>
            <a:ext cx="3313309" cy="16518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55" y="1949132"/>
            <a:ext cx="3324217" cy="16621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737" y="1949132"/>
            <a:ext cx="3313309" cy="16566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36984" y="1798321"/>
            <a:ext cx="10200916" cy="2042338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737" y="4179196"/>
            <a:ext cx="3313309" cy="165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4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61" y="4093482"/>
            <a:ext cx="1406860" cy="14068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004" y="4209244"/>
            <a:ext cx="1406860" cy="14068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199" y="1718588"/>
            <a:ext cx="1843908" cy="1855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656" y="1945480"/>
            <a:ext cx="1777158" cy="17826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363" y="2128964"/>
            <a:ext cx="1795267" cy="17788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</a:t>
            </a:r>
            <a:r>
              <a:rPr lang="en-US" altLang="zh-CN" dirty="0"/>
              <a:t>P</a:t>
            </a:r>
            <a:r>
              <a:rPr lang="en-US" altLang="zh-CN" dirty="0" smtClean="0"/>
              <a:t>reprocessing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1196" y="1467475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Panorama to perspective images: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2213928"/>
            <a:ext cx="2875280" cy="14292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040" y="4089557"/>
            <a:ext cx="2875280" cy="1437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9815" y="2362644"/>
            <a:ext cx="1705724" cy="1726913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4013200" y="2928536"/>
            <a:ext cx="535494" cy="200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4115559" y="4718352"/>
            <a:ext cx="535494" cy="200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860934" y="571786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透视图上关</a:t>
            </a:r>
            <a:endParaRPr lang="en-US" altLang="zh-CN" dirty="0" smtClean="0"/>
          </a:p>
          <a:p>
            <a:r>
              <a:rPr lang="zh-CN" altLang="en-US" dirty="0" smtClean="0"/>
              <a:t>键点的坐标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247" y="4310706"/>
            <a:ext cx="1406860" cy="1406860"/>
          </a:xfrm>
          <a:prstGeom prst="rect">
            <a:avLst/>
          </a:prstGeom>
        </p:spPr>
      </p:pic>
      <p:sp>
        <p:nvSpPr>
          <p:cNvPr id="20" name="右箭头 19"/>
          <p:cNvSpPr/>
          <p:nvPr/>
        </p:nvSpPr>
        <p:spPr>
          <a:xfrm>
            <a:off x="6577957" y="4692124"/>
            <a:ext cx="535494" cy="200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519332" y="49043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</a:t>
            </a:r>
            <a:r>
              <a:rPr lang="en-US" altLang="zh-CN" dirty="0" smtClean="0"/>
              <a:t>aus</a:t>
            </a:r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1305" y="3673703"/>
            <a:ext cx="1165600" cy="116197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7700" y="5093415"/>
            <a:ext cx="1145976" cy="1156653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7216258" y="47969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上方</a:t>
            </a:r>
            <a:r>
              <a:rPr lang="zh-CN" altLang="en-US" dirty="0"/>
              <a:t>关键点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269063" y="62500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</a:t>
            </a:r>
            <a:r>
              <a:rPr lang="zh-CN" altLang="en-US" dirty="0" smtClean="0"/>
              <a:t>方</a:t>
            </a:r>
            <a:r>
              <a:rPr lang="zh-CN" altLang="en-US" dirty="0"/>
              <a:t>关键点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575638" y="403089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8575638" y="549339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8728216" y="2317923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对拆分好的每一张透视图，</a:t>
            </a:r>
            <a:endParaRPr lang="en-US" altLang="zh-CN" dirty="0" smtClean="0"/>
          </a:p>
          <a:p>
            <a:r>
              <a:rPr lang="zh-CN" altLang="en-US" dirty="0"/>
              <a:t>都</a:t>
            </a:r>
            <a:r>
              <a:rPr lang="zh-CN" altLang="en-US" dirty="0" smtClean="0"/>
              <a:t>有一个双通道的加过高斯</a:t>
            </a:r>
            <a:endParaRPr lang="en-US" altLang="zh-CN" dirty="0" smtClean="0"/>
          </a:p>
          <a:p>
            <a:r>
              <a:rPr lang="zh-CN" altLang="en-US" dirty="0" smtClean="0"/>
              <a:t>的关键点</a:t>
            </a:r>
            <a:r>
              <a:rPr lang="en-US" altLang="zh-CN" dirty="0" smtClean="0"/>
              <a:t>ground truth</a:t>
            </a:r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10470" y="3586766"/>
            <a:ext cx="1248916" cy="124891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10470" y="5088999"/>
            <a:ext cx="1272401" cy="1284218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0365514" y="4791570"/>
            <a:ext cx="1451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Weight decay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10350860" y="6300388"/>
            <a:ext cx="1451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Weight decay</a:t>
            </a:r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36690" y="3674947"/>
            <a:ext cx="1149921" cy="116073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36690" y="5088999"/>
            <a:ext cx="1160267" cy="116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0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Goal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Object detection &amp; 3d layout estimation.</a:t>
            </a:r>
          </a:p>
          <a:p>
            <a:endParaRPr lang="en-US" altLang="zh-CN" dirty="0"/>
          </a:p>
          <a:p>
            <a:r>
              <a:rPr lang="en-US" altLang="zh-CN" dirty="0" smtClean="0"/>
              <a:t>Improve the performance of object detection. (break the </a:t>
            </a:r>
            <a:r>
              <a:rPr lang="en-US" altLang="zh-CN" dirty="0" err="1" smtClean="0"/>
              <a:t>manhattan</a:t>
            </a:r>
            <a:r>
              <a:rPr lang="en-US" altLang="zh-CN" dirty="0" smtClean="0"/>
              <a:t> assumption)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009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 </a:t>
            </a:r>
            <a:r>
              <a:rPr lang="en-US" altLang="zh-CN" dirty="0"/>
              <a:t>straightforward </a:t>
            </a:r>
            <a:r>
              <a:rPr lang="en-US" altLang="zh-CN" dirty="0" smtClean="0"/>
              <a:t>approach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0" y="1490345"/>
            <a:ext cx="2242800" cy="26346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42620" y="2418080"/>
            <a:ext cx="181739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LayoutNet with object detection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497" y="1195387"/>
            <a:ext cx="1235875" cy="1832293"/>
          </a:xfrm>
          <a:prstGeom prst="rect">
            <a:avLst/>
          </a:prstGeom>
        </p:spPr>
      </p:pic>
      <p:cxnSp>
        <p:nvCxnSpPr>
          <p:cNvPr id="10" name="肘形连接符 9"/>
          <p:cNvCxnSpPr/>
          <p:nvPr/>
        </p:nvCxnSpPr>
        <p:spPr>
          <a:xfrm rot="5400000" flipH="1" flipV="1">
            <a:off x="5342500" y="1864360"/>
            <a:ext cx="1057592" cy="710247"/>
          </a:xfrm>
          <a:prstGeom prst="bentConnector3">
            <a:avLst>
              <a:gd name="adj1" fmla="val 9995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3"/>
          </p:cNvCxnSpPr>
          <p:nvPr/>
        </p:nvCxnSpPr>
        <p:spPr>
          <a:xfrm>
            <a:off x="5160010" y="2722880"/>
            <a:ext cx="10664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7464372" y="2069146"/>
            <a:ext cx="52138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469" y="1390896"/>
            <a:ext cx="2336338" cy="123253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933" y="1637076"/>
            <a:ext cx="2083994" cy="1020101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6226420" y="3276917"/>
            <a:ext cx="1149297" cy="581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Object</a:t>
            </a:r>
          </a:p>
          <a:p>
            <a:pPr algn="ctr"/>
            <a:r>
              <a:rPr lang="en-US" altLang="zh-CN" dirty="0" smtClean="0"/>
              <a:t>detection</a:t>
            </a:r>
            <a:endParaRPr lang="zh-CN" altLang="en-US" dirty="0"/>
          </a:p>
        </p:txBody>
      </p:sp>
      <p:cxnSp>
        <p:nvCxnSpPr>
          <p:cNvPr id="34" name="肘形连接符 33"/>
          <p:cNvCxnSpPr>
            <a:endCxn id="30" idx="1"/>
          </p:cNvCxnSpPr>
          <p:nvPr/>
        </p:nvCxnSpPr>
        <p:spPr>
          <a:xfrm rot="16200000" flipH="1">
            <a:off x="5461721" y="2802731"/>
            <a:ext cx="819150" cy="71024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0" idx="3"/>
          </p:cNvCxnSpPr>
          <p:nvPr/>
        </p:nvCxnSpPr>
        <p:spPr>
          <a:xfrm flipV="1">
            <a:off x="7375717" y="3567429"/>
            <a:ext cx="61004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5760" y="3007516"/>
            <a:ext cx="2367756" cy="119305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0322098" y="1688355"/>
            <a:ext cx="1183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Layout</a:t>
            </a:r>
          </a:p>
          <a:p>
            <a:pPr algn="ctr"/>
            <a:r>
              <a:rPr lang="en-US" altLang="zh-CN" dirty="0" smtClean="0"/>
              <a:t>estimation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10390328" y="3244263"/>
            <a:ext cx="1183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Final</a:t>
            </a:r>
          </a:p>
          <a:p>
            <a:pPr algn="ctr"/>
            <a:r>
              <a:rPr lang="en-US" altLang="zh-CN" dirty="0" smtClean="0"/>
              <a:t>estimation</a:t>
            </a:r>
            <a:endParaRPr lang="zh-CN" altLang="en-US" dirty="0"/>
          </a:p>
        </p:txBody>
      </p:sp>
      <p:cxnSp>
        <p:nvCxnSpPr>
          <p:cNvPr id="41" name="直接箭头连接符 40"/>
          <p:cNvCxnSpPr>
            <a:stCxn id="26" idx="2"/>
            <a:endCxn id="37" idx="0"/>
          </p:cNvCxnSpPr>
          <p:nvPr/>
        </p:nvCxnSpPr>
        <p:spPr>
          <a:xfrm>
            <a:off x="9169638" y="2623431"/>
            <a:ext cx="0" cy="384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3342620" y="4221163"/>
            <a:ext cx="5016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End-to-end 3d layout estimation &amp; object detection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069022" y="4678996"/>
            <a:ext cx="104365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Challenge: 1. </a:t>
            </a:r>
            <a:r>
              <a:rPr lang="en-US" altLang="zh-CN" sz="2800" dirty="0"/>
              <a:t>Lack of object detection data </a:t>
            </a:r>
            <a:r>
              <a:rPr lang="en-US" altLang="zh-CN" sz="2800" dirty="0" smtClean="0"/>
              <a:t>in panorama.</a:t>
            </a:r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                   2. the </a:t>
            </a:r>
            <a:r>
              <a:rPr lang="en-US" altLang="zh-CN" sz="2800" dirty="0"/>
              <a:t>object detection </a:t>
            </a:r>
            <a:r>
              <a:rPr lang="en-US" altLang="zh-CN" sz="2800" dirty="0" smtClean="0"/>
              <a:t>maybe hard to train in panorama.</a:t>
            </a:r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                   3. </a:t>
            </a:r>
            <a:r>
              <a:rPr lang="en-US" altLang="zh-CN" sz="2800" dirty="0"/>
              <a:t>Highly reliable image stitching techniques </a:t>
            </a:r>
            <a:r>
              <a:rPr lang="en-US" altLang="zh-CN" sz="2800" dirty="0" smtClean="0"/>
              <a:t>are required.                    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7552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08298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idea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58625"/>
            <a:ext cx="10515600" cy="6823299"/>
          </a:xfrm>
        </p:spPr>
        <p:txBody>
          <a:bodyPr>
            <a:normAutofit/>
          </a:bodyPr>
          <a:lstStyle/>
          <a:p>
            <a:r>
              <a:rPr lang="en-US" altLang="zh-CN" dirty="0"/>
              <a:t>Make full use of existing techniques in perspective </a:t>
            </a:r>
            <a:r>
              <a:rPr lang="en-US" altLang="zh-CN" dirty="0" smtClean="0"/>
              <a:t>images</a:t>
            </a:r>
          </a:p>
          <a:p>
            <a:r>
              <a:rPr lang="en-US" altLang="zh-CN" dirty="0" smtClean="0"/>
              <a:t>The overlapping among multi-views may enhance the performance of layout estimation and object detection.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 </a:t>
            </a:r>
          </a:p>
          <a:p>
            <a:pPr marL="0" indent="0">
              <a:buNone/>
            </a:pPr>
            <a:r>
              <a:rPr lang="en-US" altLang="zh-CN" dirty="0" smtClean="0"/>
              <a:t>-&gt; multi-view 3d layout estimation.</a:t>
            </a:r>
          </a:p>
          <a:p>
            <a:pPr marL="0" indent="0">
              <a:buNone/>
            </a:pPr>
            <a:r>
              <a:rPr lang="en-US" altLang="zh-CN" dirty="0" smtClean="0"/>
              <a:t>Also rely on the performance of image stitching, but to </a:t>
            </a:r>
            <a:r>
              <a:rPr lang="en-US" altLang="zh-CN" dirty="0"/>
              <a:t>a </a:t>
            </a:r>
            <a:r>
              <a:rPr lang="en-US" altLang="zh-CN" dirty="0" smtClean="0"/>
              <a:t>lesser extent.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62" y="2287809"/>
            <a:ext cx="2376488" cy="29427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2284188"/>
            <a:ext cx="2209800" cy="2946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949" y="2284188"/>
            <a:ext cx="2221063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3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73" y="3325038"/>
            <a:ext cx="1017963" cy="12647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3177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An alternative </a:t>
            </a:r>
            <a:r>
              <a:rPr lang="en-US" altLang="zh-CN" dirty="0"/>
              <a:t>approach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84250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keypoint</a:t>
            </a:r>
            <a:r>
              <a:rPr lang="en-US" altLang="zh-CN" dirty="0"/>
              <a:t>-based l</a:t>
            </a:r>
            <a:r>
              <a:rPr lang="en-US" altLang="zh-CN" dirty="0" smtClean="0"/>
              <a:t>ayout estimation in several perspective views. </a:t>
            </a:r>
          </a:p>
          <a:p>
            <a:r>
              <a:rPr lang="en-US" altLang="zh-CN" dirty="0" smtClean="0"/>
              <a:t>Combine and project (stitch) the result back to panorama.</a:t>
            </a:r>
          </a:p>
          <a:p>
            <a:r>
              <a:rPr lang="en-US" altLang="zh-CN" dirty="0" smtClean="0"/>
              <a:t>Alignment using </a:t>
            </a:r>
            <a:r>
              <a:rPr lang="en-US" altLang="zh-CN" dirty="0" err="1" smtClean="0"/>
              <a:t>manhattan</a:t>
            </a:r>
            <a:r>
              <a:rPr lang="en-US" altLang="zh-CN" dirty="0" smtClean="0"/>
              <a:t> assumption. </a:t>
            </a:r>
          </a:p>
          <a:p>
            <a:endParaRPr lang="en-US" altLang="zh-CN" dirty="0"/>
          </a:p>
          <a:p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26" y="3638137"/>
            <a:ext cx="1019723" cy="13596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75" y="3856577"/>
            <a:ext cx="1097992" cy="135963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85361" y="454209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14" name="左大括号 13"/>
          <p:cNvSpPr/>
          <p:nvPr/>
        </p:nvSpPr>
        <p:spPr>
          <a:xfrm>
            <a:off x="2411419" y="3650789"/>
            <a:ext cx="294640" cy="127329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右箭头 14"/>
          <p:cNvSpPr/>
          <p:nvPr/>
        </p:nvSpPr>
        <p:spPr>
          <a:xfrm>
            <a:off x="2084105" y="4212464"/>
            <a:ext cx="247115" cy="14994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786258" y="3321951"/>
            <a:ext cx="1206622" cy="632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Layout</a:t>
            </a:r>
          </a:p>
          <a:p>
            <a:pPr algn="ctr"/>
            <a:r>
              <a:rPr lang="en-US" altLang="zh-CN" dirty="0" smtClean="0"/>
              <a:t>estimation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786258" y="4589780"/>
            <a:ext cx="1206622" cy="632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Object</a:t>
            </a:r>
          </a:p>
          <a:p>
            <a:pPr algn="ctr"/>
            <a:r>
              <a:rPr lang="en-US" altLang="zh-CN" dirty="0" smtClean="0"/>
              <a:t>detection</a:t>
            </a:r>
            <a:endParaRPr lang="zh-CN" altLang="en-US" dirty="0"/>
          </a:p>
        </p:txBody>
      </p:sp>
      <p:cxnSp>
        <p:nvCxnSpPr>
          <p:cNvPr id="19" name="直接箭头连接符 18"/>
          <p:cNvCxnSpPr>
            <a:stCxn id="16" idx="3"/>
          </p:cNvCxnSpPr>
          <p:nvPr/>
        </p:nvCxnSpPr>
        <p:spPr>
          <a:xfrm flipV="1">
            <a:off x="3992880" y="3638136"/>
            <a:ext cx="26416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3976783" y="4905964"/>
            <a:ext cx="26416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4117" y="2969451"/>
            <a:ext cx="842645" cy="124301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1110" y="3253014"/>
            <a:ext cx="911055" cy="110939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190448" y="416706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285534" y="4573084"/>
            <a:ext cx="1206622" cy="632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Detected</a:t>
            </a:r>
          </a:p>
          <a:p>
            <a:pPr algn="ctr"/>
            <a:r>
              <a:rPr lang="en-US" altLang="zh-CN" dirty="0" smtClean="0"/>
              <a:t>BB box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1552" y="4806293"/>
            <a:ext cx="3249662" cy="786448"/>
          </a:xfrm>
          <a:prstGeom prst="rect">
            <a:avLst/>
          </a:prstGeom>
        </p:spPr>
      </p:pic>
      <p:sp>
        <p:nvSpPr>
          <p:cNvPr id="26" name="右大括号 25"/>
          <p:cNvSpPr/>
          <p:nvPr/>
        </p:nvSpPr>
        <p:spPr>
          <a:xfrm>
            <a:off x="5492155" y="3321951"/>
            <a:ext cx="817069" cy="1567318"/>
          </a:xfrm>
          <a:prstGeom prst="rightBrace">
            <a:avLst>
              <a:gd name="adj1" fmla="val 8333"/>
              <a:gd name="adj2" fmla="val 15165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肘形连接符 33"/>
          <p:cNvCxnSpPr>
            <a:stCxn id="4" idx="2"/>
            <a:endCxn id="25" idx="2"/>
          </p:cNvCxnSpPr>
          <p:nvPr/>
        </p:nvCxnSpPr>
        <p:spPr>
          <a:xfrm rot="16200000" flipH="1">
            <a:off x="4150711" y="2087068"/>
            <a:ext cx="376533" cy="6634812"/>
          </a:xfrm>
          <a:prstGeom prst="bentConnector3">
            <a:avLst>
              <a:gd name="adj1" fmla="val 16071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6219" y="2964030"/>
            <a:ext cx="2362518" cy="1180104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3321342" y="5498249"/>
            <a:ext cx="160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 stitching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259074" y="2964030"/>
            <a:ext cx="1975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Perspective images</a:t>
            </a:r>
            <a:endParaRPr lang="zh-CN" altLang="en-US" dirty="0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6820" y="3954322"/>
            <a:ext cx="1738639" cy="865079"/>
          </a:xfrm>
          <a:prstGeom prst="rect">
            <a:avLst/>
          </a:prstGeom>
        </p:spPr>
      </p:pic>
      <p:cxnSp>
        <p:nvCxnSpPr>
          <p:cNvPr id="43" name="直接箭头连接符 42"/>
          <p:cNvCxnSpPr>
            <a:stCxn id="25" idx="0"/>
            <a:endCxn id="36" idx="2"/>
          </p:cNvCxnSpPr>
          <p:nvPr/>
        </p:nvCxnSpPr>
        <p:spPr>
          <a:xfrm flipV="1">
            <a:off x="7656383" y="4144134"/>
            <a:ext cx="1095" cy="662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6898161" y="2497569"/>
            <a:ext cx="1447525" cy="755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Detected</a:t>
            </a:r>
          </a:p>
          <a:p>
            <a:pPr algn="ctr"/>
            <a:r>
              <a:rPr lang="en-US" altLang="zh-CN" dirty="0" smtClean="0"/>
              <a:t>BB box in </a:t>
            </a:r>
          </a:p>
          <a:p>
            <a:pPr algn="ctr"/>
            <a:r>
              <a:rPr lang="en-US" altLang="zh-CN" dirty="0" smtClean="0"/>
              <a:t>panorama</a:t>
            </a:r>
          </a:p>
        </p:txBody>
      </p:sp>
      <p:sp>
        <p:nvSpPr>
          <p:cNvPr id="46" name="右大括号 45"/>
          <p:cNvSpPr/>
          <p:nvPr/>
        </p:nvSpPr>
        <p:spPr>
          <a:xfrm>
            <a:off x="9425442" y="3492156"/>
            <a:ext cx="303430" cy="174050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9242110" y="3836908"/>
            <a:ext cx="461665" cy="11324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 smtClean="0"/>
              <a:t>Manhattan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9848003" y="4881585"/>
            <a:ext cx="1968095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dirty="0" smtClean="0"/>
              <a:t>3D representation</a:t>
            </a:r>
          </a:p>
          <a:p>
            <a:pPr algn="ctr"/>
            <a:r>
              <a:rPr lang="en-US" altLang="zh-CN" dirty="0" smtClean="0"/>
              <a:t>The same with </a:t>
            </a:r>
          </a:p>
          <a:p>
            <a:pPr algn="ctr"/>
            <a:r>
              <a:rPr lang="en-US" altLang="zh-CN" dirty="0" smtClean="0"/>
              <a:t>panoContext</a:t>
            </a:r>
            <a:endParaRPr lang="zh-CN" altLang="en-US" dirty="0"/>
          </a:p>
        </p:txBody>
      </p:sp>
      <p:sp>
        <p:nvSpPr>
          <p:cNvPr id="52" name="五角星 51"/>
          <p:cNvSpPr/>
          <p:nvPr/>
        </p:nvSpPr>
        <p:spPr>
          <a:xfrm>
            <a:off x="5984240" y="3285591"/>
            <a:ext cx="223520" cy="239142"/>
          </a:xfrm>
          <a:prstGeom prst="star5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93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477" y="3113702"/>
            <a:ext cx="903460" cy="90628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Secondary Layout </a:t>
            </a:r>
            <a:r>
              <a:rPr lang="en-US" altLang="zh-CN" dirty="0"/>
              <a:t>Estimation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056" y="2338605"/>
            <a:ext cx="8495238" cy="34761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14975" y="2167155"/>
            <a:ext cx="4143375" cy="866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258175" y="3033930"/>
            <a:ext cx="2038350" cy="1728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710922" y="3135649"/>
            <a:ext cx="885825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Down</a:t>
            </a:r>
          </a:p>
          <a:p>
            <a:pPr algn="ctr"/>
            <a:r>
              <a:rPr lang="en-US" altLang="zh-CN" dirty="0"/>
              <a:t>k</a:t>
            </a:r>
            <a:r>
              <a:rPr lang="en-US" altLang="zh-CN" dirty="0" smtClean="0"/>
              <a:t>p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505825" y="3362324"/>
            <a:ext cx="885825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Up</a:t>
            </a:r>
          </a:p>
          <a:p>
            <a:pPr algn="ctr"/>
            <a:r>
              <a:rPr lang="en-US" altLang="zh-CN" dirty="0" smtClean="0"/>
              <a:t>kp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9488457" y="41792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9364632" y="4091205"/>
            <a:ext cx="293718" cy="2859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968" y="3362324"/>
            <a:ext cx="903478" cy="90628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65520" y="3083222"/>
            <a:ext cx="203200" cy="5032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70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8" grpId="0" animBg="1"/>
      <p:bldP spid="11" grpId="0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Post-processing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38" y="1531660"/>
            <a:ext cx="5153538" cy="3027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244" y="1531660"/>
            <a:ext cx="5222556" cy="3027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4724400"/>
            <a:ext cx="10322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对网络输出结果进行拼接后会出现一些‘边界’，为了消除这些边界，按照重叠区域像素距离不同</a:t>
            </a:r>
            <a:endParaRPr lang="en-US" altLang="zh-CN" dirty="0" smtClean="0"/>
          </a:p>
          <a:p>
            <a:r>
              <a:rPr lang="zh-CN" altLang="en-US" dirty="0" smtClean="0"/>
              <a:t>图像边缘的距离进行加权，最后消除这些‘边界’。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55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514" y="309466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LayoutNet 18CVPR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93" y="1706591"/>
            <a:ext cx="11145014" cy="41367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824" y="697257"/>
            <a:ext cx="5739290" cy="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2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Post-processing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取阈值然后找连通域：容易找多</a:t>
            </a:r>
            <a:r>
              <a:rPr lang="en-US" altLang="zh-CN" dirty="0" smtClean="0"/>
              <a:t>/</a:t>
            </a:r>
            <a:r>
              <a:rPr lang="zh-CN" altLang="en-US" dirty="0" smtClean="0"/>
              <a:t>漏连通域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LOG</a:t>
            </a:r>
            <a:r>
              <a:rPr lang="zh-CN" altLang="en-US" dirty="0" smtClean="0"/>
              <a:t>：无法保证上下关键点在同一竖直线上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LayoutNet</a:t>
            </a:r>
            <a:r>
              <a:rPr lang="zh-CN" altLang="en-US" dirty="0" smtClean="0"/>
              <a:t>的方法：容易受噪声影响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LOG</a:t>
            </a:r>
            <a:r>
              <a:rPr lang="zh-CN" altLang="en-US" dirty="0" smtClean="0"/>
              <a:t>与</a:t>
            </a:r>
            <a:r>
              <a:rPr lang="en-US" altLang="zh-CN" dirty="0" smtClean="0"/>
              <a:t>LayoutNet</a:t>
            </a:r>
            <a:r>
              <a:rPr lang="zh-CN" altLang="en-US" dirty="0" smtClean="0"/>
              <a:t>后处理融合：对噪声相对鲁棒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3" y="4082415"/>
            <a:ext cx="3403918" cy="17096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517" y="4082415"/>
            <a:ext cx="3406069" cy="17096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220" y="4082415"/>
            <a:ext cx="3698578" cy="170967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45920" y="58154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网络输出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763834" y="58171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514666" y="57423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336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Post-processing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58344" y="34393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网络输出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3391436" y="2375297"/>
            <a:ext cx="1381760" cy="101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394983" y="20059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按行求和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04" y="1407914"/>
            <a:ext cx="2637076" cy="203148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2774" y="21906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284350" y="3429714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找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个局部极大值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752" y="1320879"/>
            <a:ext cx="2655366" cy="21088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861" y="1333340"/>
            <a:ext cx="2676939" cy="2083911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V="1">
            <a:off x="7680668" y="2375295"/>
            <a:ext cx="904642" cy="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589117" y="20110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对应列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9171990" y="3417251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找</a:t>
            </a:r>
            <a:r>
              <a:rPr lang="en-US" altLang="zh-CN" dirty="0"/>
              <a:t>2</a:t>
            </a:r>
            <a:r>
              <a:rPr lang="zh-CN" altLang="en-US" dirty="0" smtClean="0"/>
              <a:t>个局部峰值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12774" y="51167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588" y="4286505"/>
            <a:ext cx="2550448" cy="203061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53" y="4285633"/>
            <a:ext cx="2637076" cy="2031484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358344" y="63021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网络输出</a:t>
            </a:r>
            <a:endParaRPr lang="zh-CN" altLang="en-US" dirty="0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3320948" y="5199777"/>
            <a:ext cx="1058396" cy="101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433522" y="4748837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算</a:t>
            </a:r>
            <a:r>
              <a:rPr lang="en-US" altLang="zh-CN" dirty="0" smtClean="0"/>
              <a:t>LOG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5284350" y="6317117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LOG</a:t>
            </a:r>
            <a:r>
              <a:rPr lang="zh-CN" altLang="en-US" dirty="0" smtClean="0"/>
              <a:t>响应</a:t>
            </a:r>
            <a:endParaRPr lang="zh-CN" altLang="en-US" dirty="0"/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7201863" y="5189617"/>
            <a:ext cx="1058396" cy="101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8491466" y="5004951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同上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3473361" y="527924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zh-CN" altLang="en-US" dirty="0" smtClean="0"/>
              <a:t>降噪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7155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Evaluation: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3D </a:t>
            </a:r>
            <a:r>
              <a:rPr lang="en-US" altLang="zh-CN" dirty="0" err="1" smtClean="0"/>
              <a:t>IoU</a:t>
            </a:r>
            <a:r>
              <a:rPr lang="en-US" altLang="zh-CN" dirty="0" smtClean="0"/>
              <a:t>: </a:t>
            </a:r>
            <a:r>
              <a:rPr lang="en-US" altLang="zh-CN" dirty="0"/>
              <a:t>3D Intersection over </a:t>
            </a:r>
            <a:r>
              <a:rPr lang="en-US" altLang="zh-CN" dirty="0" smtClean="0"/>
              <a:t>Union between predicted 3D layout and ground truth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Corner error: the L2 distance between predicted </a:t>
            </a:r>
            <a:r>
              <a:rPr lang="en-US" altLang="zh-CN" dirty="0" smtClean="0"/>
              <a:t>room corner </a:t>
            </a:r>
            <a:r>
              <a:rPr lang="en-US" altLang="zh-CN" dirty="0"/>
              <a:t>and the ground truth, normalized by the </a:t>
            </a:r>
            <a:r>
              <a:rPr lang="en-US" altLang="zh-CN" dirty="0" smtClean="0"/>
              <a:t>image diagonal.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Pixel error: the pixel-wise accuracy between the </a:t>
            </a:r>
            <a:r>
              <a:rPr lang="en-US" altLang="zh-CN" dirty="0" smtClean="0"/>
              <a:t>layout and </a:t>
            </a:r>
            <a:r>
              <a:rPr lang="en-US" altLang="zh-CN" dirty="0"/>
              <a:t>the ground </a:t>
            </a:r>
            <a:r>
              <a:rPr lang="en-US" altLang="zh-CN" dirty="0" smtClean="0"/>
              <a:t>truth</a:t>
            </a:r>
            <a:r>
              <a:rPr lang="zh-CN" altLang="en-US" dirty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ceiling,wall,floor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4817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On PanoContext dataset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88611"/>
            <a:ext cx="6324600" cy="15335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47108" y="3122136"/>
            <a:ext cx="370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Baseline: PanoContext and LayoutNet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400774"/>
              </p:ext>
            </p:extLst>
          </p:nvPr>
        </p:nvGraphicFramePr>
        <p:xfrm>
          <a:off x="838201" y="3677920"/>
          <a:ext cx="6324599" cy="44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8759"/>
                <a:gridCol w="1137920"/>
                <a:gridCol w="1174105"/>
                <a:gridCol w="1233815"/>
              </a:tblGrid>
              <a:tr h="447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Our method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59.58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2.20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6.78</a:t>
                      </a:r>
                      <a:endParaRPr lang="zh-CN" altLang="en-US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878462" y="4126746"/>
            <a:ext cx="2244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Our best results so far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7538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 stitching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2880"/>
            <a:ext cx="1052520" cy="1403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2780" y="1778300"/>
            <a:ext cx="1403360" cy="10525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780" y="1928300"/>
            <a:ext cx="1403360" cy="10525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12780" y="2078300"/>
            <a:ext cx="1403360" cy="10525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2780" y="2228300"/>
            <a:ext cx="1403360" cy="10525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12780" y="2378300"/>
            <a:ext cx="1403360" cy="10525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62780" y="2528300"/>
            <a:ext cx="1403360" cy="10525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12780" y="2678300"/>
            <a:ext cx="1403360" cy="10525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2780" y="2828300"/>
            <a:ext cx="1403360" cy="10525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2780" y="2978300"/>
            <a:ext cx="1403360" cy="1052520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3525520" y="2352880"/>
            <a:ext cx="985520" cy="6533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30300" y="1118813"/>
            <a:ext cx="6692760" cy="21077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1040" y="3712000"/>
            <a:ext cx="7127560" cy="173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7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759" y="274320"/>
            <a:ext cx="6226079" cy="3119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759" y="3515678"/>
            <a:ext cx="6213287" cy="311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4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Projection-Panorama to perspective images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1896"/>
            <a:ext cx="4391025" cy="21997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92" y="3616612"/>
            <a:ext cx="1705724" cy="17269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158" y="3616612"/>
            <a:ext cx="1795267" cy="17788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168" y="3616612"/>
            <a:ext cx="1777158" cy="17826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120" y="1338406"/>
            <a:ext cx="2054203" cy="20667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496" y="1338405"/>
            <a:ext cx="2057203" cy="20696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9069" y="3616612"/>
            <a:ext cx="1805731" cy="179485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410574" y="4381500"/>
            <a:ext cx="311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 PanoContext</a:t>
            </a:r>
          </a:p>
          <a:p>
            <a:r>
              <a:rPr lang="en-US" altLang="zh-CN" dirty="0" smtClean="0"/>
              <a:t>90-90: 12</a:t>
            </a:r>
            <a:r>
              <a:rPr lang="zh-CN" altLang="en-US" dirty="0" smtClean="0"/>
              <a:t>张 仅水平视角</a:t>
            </a:r>
            <a:endParaRPr lang="en-US" altLang="zh-CN" dirty="0" smtClean="0"/>
          </a:p>
          <a:p>
            <a:r>
              <a:rPr lang="en-US" altLang="zh-CN" dirty="0" smtClean="0"/>
              <a:t>60-60: 24</a:t>
            </a:r>
            <a:r>
              <a:rPr lang="zh-CN" altLang="en-US" dirty="0" smtClean="0"/>
              <a:t>张 纵向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个视角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633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Projection-Panorama to perspective images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7000"/>
            <a:ext cx="4690448" cy="23565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59685"/>
            <a:ext cx="2152650" cy="21658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442" y="3959686"/>
            <a:ext cx="2146107" cy="21658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714" y="3959685"/>
            <a:ext cx="2185848" cy="21658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4890" y="3959686"/>
            <a:ext cx="2192109" cy="21658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3772" y="1397000"/>
            <a:ext cx="2378196" cy="23565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7092" y="1397000"/>
            <a:ext cx="2328183" cy="235657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029825" y="4600785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……Stanford 2D-3D</a:t>
            </a:r>
          </a:p>
          <a:p>
            <a:r>
              <a:rPr lang="en-US" altLang="zh-CN" dirty="0" smtClean="0"/>
              <a:t>90-90</a:t>
            </a:r>
            <a:r>
              <a:rPr lang="zh-CN" altLang="en-US" dirty="0" smtClean="0"/>
              <a:t>：仅水平视角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801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4487" y="248676"/>
            <a:ext cx="3163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prstClr val="black"/>
                </a:solidFill>
              </a:rPr>
              <a:t>办公室</a:t>
            </a:r>
            <a:r>
              <a:rPr lang="en-US" altLang="zh-CN" sz="3200" dirty="0" smtClean="0">
                <a:solidFill>
                  <a:prstClr val="black"/>
                </a:solidFill>
              </a:rPr>
              <a:t>----</a:t>
            </a:r>
            <a:r>
              <a:rPr lang="zh-CN" altLang="en-US" sz="3200" dirty="0" smtClean="0">
                <a:solidFill>
                  <a:prstClr val="black"/>
                </a:solidFill>
              </a:rPr>
              <a:t>原图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5982" y="1275834"/>
            <a:ext cx="2683538" cy="20126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30341" y="1275712"/>
            <a:ext cx="2682558" cy="20119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88992" y="1275712"/>
            <a:ext cx="2682558" cy="20119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69748" y="1278459"/>
            <a:ext cx="2704522" cy="20283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167" y="4065212"/>
            <a:ext cx="2682559" cy="20119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4129" y="4049484"/>
            <a:ext cx="2732478" cy="20493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08440" y="4071264"/>
            <a:ext cx="2707588" cy="20306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69749" y="4078601"/>
            <a:ext cx="2704521" cy="20283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92032" y="4065212"/>
            <a:ext cx="2682557" cy="20119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88" y="940393"/>
            <a:ext cx="2011919" cy="268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5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246888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prstClr val="black"/>
                </a:solidFill>
              </a:rPr>
              <a:t>图像畸变矫正进行拼接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32" y="3948312"/>
            <a:ext cx="8147304" cy="27450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32" y="881195"/>
            <a:ext cx="8147304" cy="298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Implementation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 preprocessing &amp; </a:t>
            </a:r>
            <a:r>
              <a:rPr lang="en-US" altLang="zh-CN" dirty="0" err="1" smtClean="0"/>
              <a:t>manhattan</a:t>
            </a:r>
            <a:r>
              <a:rPr lang="en-US" altLang="zh-CN" dirty="0" smtClean="0"/>
              <a:t> layout optimization: </a:t>
            </a:r>
            <a:r>
              <a:rPr lang="en-US" altLang="zh-CN" dirty="0" err="1" smtClean="0"/>
              <a:t>matlab</a:t>
            </a:r>
            <a:endParaRPr lang="en-US" altLang="zh-CN" dirty="0"/>
          </a:p>
          <a:p>
            <a:r>
              <a:rPr lang="en-US" altLang="zh-CN" dirty="0" smtClean="0"/>
              <a:t>Network: torch7 (</a:t>
            </a:r>
            <a:r>
              <a:rPr lang="en-US" altLang="zh-CN" dirty="0" err="1" smtClean="0"/>
              <a:t>lua</a:t>
            </a:r>
            <a:r>
              <a:rPr lang="en-US" altLang="zh-CN" dirty="0" smtClean="0"/>
              <a:t>)</a:t>
            </a:r>
          </a:p>
          <a:p>
            <a:endParaRPr lang="en-US" altLang="zh-CN" dirty="0"/>
          </a:p>
          <a:p>
            <a:r>
              <a:rPr lang="en-US" altLang="zh-CN" dirty="0" smtClean="0"/>
              <a:t>Dependencies: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Linux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NVIDIA GPU + CUDA </a:t>
            </a:r>
            <a:r>
              <a:rPr lang="en-US" altLang="zh-CN" dirty="0" err="1"/>
              <a:t>CuDNN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err="1"/>
              <a:t>M</a:t>
            </a:r>
            <a:r>
              <a:rPr lang="en-US" altLang="zh-CN" dirty="0" err="1" smtClean="0"/>
              <a:t>atio</a:t>
            </a:r>
            <a:r>
              <a:rPr lang="en-US" altLang="zh-CN" dirty="0" smtClean="0"/>
              <a:t>, HDF5…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4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8096" y="649224"/>
            <a:ext cx="3086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prstClr val="black"/>
                </a:solidFill>
              </a:rPr>
              <a:t>a</a:t>
            </a:r>
            <a:r>
              <a:rPr lang="en-US" altLang="zh-CN" sz="3200" dirty="0" smtClean="0">
                <a:solidFill>
                  <a:prstClr val="black"/>
                </a:solidFill>
              </a:rPr>
              <a:t>lign</a:t>
            </a:r>
            <a:r>
              <a:rPr lang="zh-CN" altLang="en-US" sz="3200" dirty="0" smtClean="0">
                <a:solidFill>
                  <a:prstClr val="black"/>
                </a:solidFill>
              </a:rPr>
              <a:t>过后的图像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" y="1527048"/>
            <a:ext cx="8897112" cy="444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4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4617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prstClr val="black"/>
                </a:solidFill>
              </a:rPr>
              <a:t>使用</a:t>
            </a:r>
            <a:r>
              <a:rPr lang="zh-CN" altLang="en-US" sz="3200" dirty="0" smtClean="0">
                <a:solidFill>
                  <a:prstClr val="black"/>
                </a:solidFill>
              </a:rPr>
              <a:t>软件拼接结果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" y="740030"/>
            <a:ext cx="11497056" cy="31609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" y="4056284"/>
            <a:ext cx="11497056" cy="280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4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8096" y="649224"/>
            <a:ext cx="3086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prstClr val="black"/>
                </a:solidFill>
              </a:rPr>
              <a:t>a</a:t>
            </a:r>
            <a:r>
              <a:rPr lang="en-US" altLang="zh-CN" sz="3200" dirty="0" smtClean="0">
                <a:solidFill>
                  <a:prstClr val="black"/>
                </a:solidFill>
              </a:rPr>
              <a:t>lign</a:t>
            </a:r>
            <a:r>
              <a:rPr lang="zh-CN" altLang="en-US" sz="3200" dirty="0" smtClean="0">
                <a:solidFill>
                  <a:prstClr val="black"/>
                </a:solidFill>
              </a:rPr>
              <a:t>过后的图像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2" y="1429512"/>
            <a:ext cx="9753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4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182880"/>
            <a:ext cx="466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prstClr val="black"/>
                </a:solidFill>
              </a:rPr>
              <a:t>全景图拆分结果</a:t>
            </a:r>
            <a:endParaRPr lang="zh-CN" altLang="en-US" sz="3200" dirty="0">
              <a:solidFill>
                <a:prstClr val="black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96" y="1040892"/>
            <a:ext cx="9552432" cy="47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2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568"/>
            <a:ext cx="1929384" cy="19293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1115568"/>
            <a:ext cx="1923288" cy="19232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24" y="1115568"/>
            <a:ext cx="1932432" cy="19324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32" y="1115568"/>
            <a:ext cx="1923288" cy="19232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496" y="1115568"/>
            <a:ext cx="1932432" cy="19324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704" y="1115568"/>
            <a:ext cx="1932432" cy="19324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1608"/>
            <a:ext cx="1929384" cy="19293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12" y="3721608"/>
            <a:ext cx="1929384" cy="19293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20" y="3724656"/>
            <a:ext cx="1926336" cy="19263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336" y="3721608"/>
            <a:ext cx="1929384" cy="192938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721608"/>
            <a:ext cx="1929384" cy="192938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276" y="3727704"/>
            <a:ext cx="1923288" cy="192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4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416"/>
            <a:ext cx="1929600" cy="192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442" y="1032624"/>
            <a:ext cx="1929600" cy="192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050" y="1038282"/>
            <a:ext cx="1923942" cy="19239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34" y="1042416"/>
            <a:ext cx="1933518" cy="19335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226" y="1038282"/>
            <a:ext cx="1933734" cy="19337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834" y="1048074"/>
            <a:ext cx="1923942" cy="19239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4600"/>
            <a:ext cx="1929600" cy="1929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050" y="3684600"/>
            <a:ext cx="1929600" cy="1929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752" y="3684600"/>
            <a:ext cx="1918290" cy="19182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392" y="3684600"/>
            <a:ext cx="1938960" cy="19389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702" y="3684600"/>
            <a:ext cx="1935258" cy="193525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094" y="3684600"/>
            <a:ext cx="1925682" cy="19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09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2608" y="365760"/>
            <a:ext cx="6025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</a:rPr>
              <a:t>Toolbox for panoramic image processing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5256" y="1792224"/>
            <a:ext cx="63276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prstClr val="black"/>
                </a:solidFill>
              </a:rPr>
              <a:t>Project to perspective </a:t>
            </a:r>
            <a:r>
              <a:rPr lang="en-US" altLang="zh-CN" dirty="0" smtClean="0">
                <a:solidFill>
                  <a:prstClr val="black"/>
                </a:solidFill>
              </a:rPr>
              <a:t>views</a:t>
            </a: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prstClr val="black"/>
                </a:solidFill>
              </a:rPr>
              <a:t>Line segment detection on </a:t>
            </a:r>
            <a:r>
              <a:rPr lang="en-US" altLang="zh-CN" dirty="0" smtClean="0">
                <a:solidFill>
                  <a:prstClr val="black"/>
                </a:solidFill>
              </a:rPr>
              <a:t>panorama</a:t>
            </a: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>
              <a:solidFill>
                <a:prstClr val="black"/>
              </a:solidFill>
            </a:endParaRPr>
          </a:p>
          <a:p>
            <a:pPr>
              <a:buClr>
                <a:srgbClr val="5B9BD5">
                  <a:lumMod val="75000"/>
                </a:srgbClr>
              </a:buClr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6" y="2667000"/>
            <a:ext cx="5190744" cy="25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45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77824" y="374904"/>
            <a:ext cx="46817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prstClr val="black"/>
                </a:solidFill>
              </a:rPr>
              <a:t>Estimating vanishing point</a:t>
            </a: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>
              <a:solidFill>
                <a:prstClr val="black"/>
              </a:solidFill>
            </a:endParaRPr>
          </a:p>
          <a:p>
            <a:pPr>
              <a:buClr>
                <a:srgbClr val="5B9BD5">
                  <a:lumMod val="75000"/>
                </a:srgbClr>
              </a:buClr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prstClr val="black"/>
                </a:solidFill>
              </a:rPr>
              <a:t>image </a:t>
            </a:r>
            <a:r>
              <a:rPr lang="en-US" altLang="zh-CN" dirty="0" smtClean="0">
                <a:solidFill>
                  <a:prstClr val="black"/>
                </a:solidFill>
              </a:rPr>
              <a:t>segmentation</a:t>
            </a: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>
              <a:solidFill>
                <a:prstClr val="black"/>
              </a:solidFill>
            </a:endParaRP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endParaRPr lang="en-US" altLang="zh-CN" dirty="0">
              <a:solidFill>
                <a:prstClr val="black"/>
              </a:solidFill>
            </a:endParaRPr>
          </a:p>
          <a:p>
            <a:pPr>
              <a:buClr>
                <a:srgbClr val="5B9BD5">
                  <a:lumMod val="75000"/>
                </a:srgbClr>
              </a:buClr>
            </a:pPr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806109"/>
            <a:ext cx="5242560" cy="26228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4094727"/>
            <a:ext cx="5242560" cy="26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97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4088" y="246888"/>
            <a:ext cx="539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B9BD5">
                  <a:lumMod val="75000"/>
                </a:srgbClr>
              </a:buClr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prstClr val="black"/>
                </a:solidFill>
              </a:rPr>
              <a:t>Reconstruct </a:t>
            </a:r>
            <a:r>
              <a:rPr lang="en-US" altLang="zh-CN" dirty="0">
                <a:solidFill>
                  <a:prstClr val="black"/>
                </a:solidFill>
              </a:rPr>
              <a:t>a </a:t>
            </a:r>
            <a:r>
              <a:rPr lang="en-US" altLang="zh-CN" dirty="0" smtClean="0">
                <a:solidFill>
                  <a:prstClr val="black"/>
                </a:solidFill>
              </a:rPr>
              <a:t>box</a:t>
            </a:r>
            <a:endParaRPr lang="en-US" altLang="zh-CN" dirty="0">
              <a:solidFill>
                <a:prstClr val="black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" y="1128372"/>
            <a:ext cx="8484876" cy="422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511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2920" y="265176"/>
            <a:ext cx="331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预测出来的点：</a:t>
            </a:r>
            <a:r>
              <a:rPr lang="en-US" altLang="zh-CN" dirty="0" smtClean="0"/>
              <a:t>90</a:t>
            </a:r>
            <a:r>
              <a:rPr lang="zh-CN" altLang="en-US" dirty="0" smtClean="0"/>
              <a:t>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9" y="734733"/>
            <a:ext cx="2008161" cy="15055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25" y="734733"/>
            <a:ext cx="2008161" cy="15055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8" y="5029199"/>
            <a:ext cx="2008161" cy="15055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24" y="5029199"/>
            <a:ext cx="2008161" cy="15055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9" y="2871216"/>
            <a:ext cx="2008160" cy="15055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25" y="2871216"/>
            <a:ext cx="2016070" cy="15114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48" y="728472"/>
            <a:ext cx="3023616" cy="15118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774" y="737034"/>
            <a:ext cx="3006490" cy="15032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48" y="2864954"/>
            <a:ext cx="3023616" cy="151180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774" y="2864954"/>
            <a:ext cx="3023616" cy="15118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49" y="5022938"/>
            <a:ext cx="3023616" cy="1511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774" y="5031500"/>
            <a:ext cx="3006490" cy="150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2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LayoutNet: 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014098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Previous idea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using image stitching to generate panorama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merge object detection into the LayoutNet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67" y="1428115"/>
            <a:ext cx="6151996" cy="32454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9950" y="975889"/>
            <a:ext cx="4133850" cy="20749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950" y="3222308"/>
            <a:ext cx="4133850" cy="208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2920" y="265176"/>
            <a:ext cx="331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预测出来的点：</a:t>
            </a:r>
            <a:r>
              <a:rPr lang="en-US" altLang="zh-CN" dirty="0"/>
              <a:t>6</a:t>
            </a:r>
            <a:r>
              <a:rPr lang="en-US" altLang="zh-CN" dirty="0" smtClean="0"/>
              <a:t>0</a:t>
            </a:r>
            <a:r>
              <a:rPr lang="zh-CN" altLang="en-US" dirty="0" smtClean="0"/>
              <a:t>度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3" y="1035342"/>
            <a:ext cx="1920020" cy="14394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25" y="1035344"/>
            <a:ext cx="1920019" cy="14394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48" y="1035342"/>
            <a:ext cx="2878934" cy="14394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256" y="1036153"/>
            <a:ext cx="2877312" cy="14386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3" y="3212830"/>
            <a:ext cx="1920020" cy="14394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26" y="3212830"/>
            <a:ext cx="1920020" cy="14394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48" y="3212830"/>
            <a:ext cx="2877312" cy="143865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256" y="3212830"/>
            <a:ext cx="2877312" cy="14386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3" y="5195864"/>
            <a:ext cx="1920020" cy="143946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25" y="5195864"/>
            <a:ext cx="1920019" cy="14394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248" y="5195863"/>
            <a:ext cx="2878930" cy="14394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256" y="5195863"/>
            <a:ext cx="2878930" cy="14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11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2920" y="265176"/>
            <a:ext cx="465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将预测出来的点与</a:t>
            </a:r>
            <a:r>
              <a:rPr lang="en-US" altLang="zh-CN" dirty="0" smtClean="0"/>
              <a:t>Ground Truth</a:t>
            </a:r>
            <a:r>
              <a:rPr lang="zh-CN" altLang="en-US" dirty="0" smtClean="0"/>
              <a:t>放在原图中进行比较：绿</a:t>
            </a:r>
            <a:r>
              <a:rPr lang="en-US" altLang="zh-CN" dirty="0" smtClean="0"/>
              <a:t>GT</a:t>
            </a:r>
            <a:r>
              <a:rPr lang="zh-CN" altLang="en-US" dirty="0" smtClean="0"/>
              <a:t>，红色为</a:t>
            </a:r>
            <a:r>
              <a:rPr lang="en-US" altLang="zh-CN" dirty="0" smtClean="0"/>
              <a:t>Pre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1161050"/>
            <a:ext cx="5234896" cy="26426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76" y="1161050"/>
            <a:ext cx="5234896" cy="26426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4053208"/>
            <a:ext cx="5234896" cy="26426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76" y="4053208"/>
            <a:ext cx="5234896" cy="264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50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6" y="548878"/>
            <a:ext cx="11410768" cy="57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77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6" y="548878"/>
            <a:ext cx="11410768" cy="57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39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6" y="548878"/>
            <a:ext cx="11410768" cy="57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565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6" y="548878"/>
            <a:ext cx="11410768" cy="57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751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6" y="548878"/>
            <a:ext cx="11410768" cy="57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2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6" y="548878"/>
            <a:ext cx="11410768" cy="57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04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6" y="548878"/>
            <a:ext cx="11410768" cy="57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94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6" y="548878"/>
            <a:ext cx="11410768" cy="57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3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PanoContext: A Whole-room 3D Context Model for Panoramic Scene Understanding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37" y="1690688"/>
            <a:ext cx="7951455" cy="47884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593" y="4340674"/>
            <a:ext cx="3768576" cy="52596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38166" y="3971342"/>
            <a:ext cx="95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14 ECCV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53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6" y="548878"/>
            <a:ext cx="11410768" cy="57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70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16" y="548878"/>
            <a:ext cx="11410768" cy="57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33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A 3D whole-room non-parametric context model</a:t>
            </a:r>
            <a:endParaRPr lang="zh-CN" altLang="en-US" sz="4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556" y="1635028"/>
            <a:ext cx="6971055" cy="45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8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4302"/>
            <a:ext cx="10515600" cy="1325563"/>
          </a:xfrm>
        </p:spPr>
        <p:txBody>
          <a:bodyPr/>
          <a:lstStyle/>
          <a:p>
            <a:r>
              <a:rPr lang="en-US" altLang="zh-CN" dirty="0"/>
              <a:t>hypothesis generation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04206"/>
            <a:ext cx="10515600" cy="4351338"/>
          </a:xfrm>
        </p:spPr>
        <p:txBody>
          <a:bodyPr/>
          <a:lstStyle/>
          <a:p>
            <a:r>
              <a:rPr lang="en-US" altLang="zh-CN" dirty="0"/>
              <a:t>layout </a:t>
            </a:r>
            <a:r>
              <a:rPr lang="en-US" altLang="zh-CN" dirty="0" smtClean="0"/>
              <a:t>hypothesis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Line detection &amp; VP estimation (on perspective images)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Sampling 5 lines from 3 vanishing direction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Orientation Map (OM</a:t>
            </a:r>
            <a:r>
              <a:rPr lang="en-US" altLang="zh-CN" dirty="0" smtClean="0"/>
              <a:t>) </a:t>
            </a:r>
            <a:r>
              <a:rPr lang="en-US" altLang="zh-CN" dirty="0"/>
              <a:t>and Geometric </a:t>
            </a:r>
            <a:r>
              <a:rPr lang="en-US" altLang="zh-CN" dirty="0" smtClean="0"/>
              <a:t>Context (GC) for roughly ranking </a:t>
            </a:r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68631"/>
            <a:ext cx="10219048" cy="2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04872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hypothesis generation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30435"/>
            <a:ext cx="10515600" cy="4351338"/>
          </a:xfrm>
        </p:spPr>
        <p:txBody>
          <a:bodyPr/>
          <a:lstStyle/>
          <a:p>
            <a:r>
              <a:rPr lang="en-US" altLang="zh-CN" dirty="0"/>
              <a:t>object </a:t>
            </a:r>
            <a:r>
              <a:rPr lang="en-US" altLang="zh-CN" dirty="0" smtClean="0"/>
              <a:t>hypotheses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Detection-based cuboid </a:t>
            </a:r>
            <a:r>
              <a:rPr lang="en-US" altLang="zh-CN" dirty="0" smtClean="0"/>
              <a:t>generation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Segmentation-based cuboid generation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53877"/>
            <a:ext cx="7955832" cy="339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8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13037</TotalTime>
  <Words>1842</Words>
  <Application>Microsoft Office PowerPoint</Application>
  <PresentationFormat>宽屏</PresentationFormat>
  <Paragraphs>293</Paragraphs>
  <Slides>61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61</vt:i4>
      </vt:variant>
    </vt:vector>
  </HeadingPairs>
  <TitlesOfParts>
    <vt:vector size="72" baseType="lpstr">
      <vt:lpstr>等线</vt:lpstr>
      <vt:lpstr>等线 Light</vt:lpstr>
      <vt:lpstr>宋体</vt:lpstr>
      <vt:lpstr>Arial</vt:lpstr>
      <vt:lpstr>Calibri</vt:lpstr>
      <vt:lpstr>Calibri Light</vt:lpstr>
      <vt:lpstr>Cambria Math</vt:lpstr>
      <vt:lpstr>Wingdings</vt:lpstr>
      <vt:lpstr>Office 主题</vt:lpstr>
      <vt:lpstr>Office 主题​​</vt:lpstr>
      <vt:lpstr>1_Office 主题​​</vt:lpstr>
      <vt:lpstr>3D layout estimation and object detection for panorama</vt:lpstr>
      <vt:lpstr>Related work</vt:lpstr>
      <vt:lpstr>LayoutNet 18CVPR</vt:lpstr>
      <vt:lpstr>Implementation</vt:lpstr>
      <vt:lpstr>LayoutNet: results</vt:lpstr>
      <vt:lpstr>PanoContext: A Whole-room 3D Context Model for Panoramic Scene Understanding</vt:lpstr>
      <vt:lpstr>A 3D whole-room non-parametric context model</vt:lpstr>
      <vt:lpstr>hypothesis generation</vt:lpstr>
      <vt:lpstr>hypothesis generation</vt:lpstr>
      <vt:lpstr>Whole-room scene hypotheses using priors</vt:lpstr>
      <vt:lpstr>Ranking</vt:lpstr>
      <vt:lpstr>3D Geometry for Panorama</vt:lpstr>
      <vt:lpstr>RoomNet</vt:lpstr>
      <vt:lpstr>Real-Time Seamless Single Shot 6D Object Pose Prediction</vt:lpstr>
      <vt:lpstr>Dataset</vt:lpstr>
      <vt:lpstr>PanoContext</vt:lpstr>
      <vt:lpstr>PowerPoint 演示文稿</vt:lpstr>
      <vt:lpstr>Data preparation</vt:lpstr>
      <vt:lpstr>Data from PanoContext</vt:lpstr>
      <vt:lpstr>Data from LayoutNet</vt:lpstr>
      <vt:lpstr>Data from LayoutNet</vt:lpstr>
      <vt:lpstr>Data from LayoutNet</vt:lpstr>
      <vt:lpstr>Data Preprocessing </vt:lpstr>
      <vt:lpstr>Goal</vt:lpstr>
      <vt:lpstr>A straightforward approach</vt:lpstr>
      <vt:lpstr>idea</vt:lpstr>
      <vt:lpstr>An alternative approach</vt:lpstr>
      <vt:lpstr>Secondary Layout Estimation</vt:lpstr>
      <vt:lpstr>Post-processing</vt:lpstr>
      <vt:lpstr>Post-processing</vt:lpstr>
      <vt:lpstr>Post-processing</vt:lpstr>
      <vt:lpstr>Experiment</vt:lpstr>
      <vt:lpstr>On PanoContext dataset</vt:lpstr>
      <vt:lpstr>Image stitching</vt:lpstr>
      <vt:lpstr>PowerPoint 演示文稿</vt:lpstr>
      <vt:lpstr>Projection-Panorama to perspective images</vt:lpstr>
      <vt:lpstr>Projection-Panorama to perspective images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79</cp:revision>
  <dcterms:created xsi:type="dcterms:W3CDTF">2018-07-04T12:02:48Z</dcterms:created>
  <dcterms:modified xsi:type="dcterms:W3CDTF">2018-08-10T01:59:19Z</dcterms:modified>
</cp:coreProperties>
</file>